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notesMasterIdLst>
    <p:notesMasterId r:id="rId15"/>
  </p:notesMasterIdLst>
  <p:sldIdLst>
    <p:sldId id="261" r:id="rId6"/>
    <p:sldId id="259" r:id="rId7"/>
    <p:sldId id="262" r:id="rId8"/>
    <p:sldId id="258" r:id="rId9"/>
    <p:sldId id="260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er Veldhuis" initials="EV" lastIdx="1" clrIdx="0">
    <p:extLst>
      <p:ext uri="{19B8F6BF-5375-455C-9EA6-DF929625EA0E}">
        <p15:presenceInfo xmlns:p15="http://schemas.microsoft.com/office/powerpoint/2012/main" userId="Ester Veldhuis" providerId="None"/>
      </p:ext>
    </p:extLst>
  </p:cmAuthor>
  <p:cmAuthor id="2" name="Maxje van der Heijden" initials="MvdH" lastIdx="1" clrIdx="1">
    <p:extLst>
      <p:ext uri="{19B8F6BF-5375-455C-9EA6-DF929625EA0E}">
        <p15:presenceInfo xmlns:p15="http://schemas.microsoft.com/office/powerpoint/2012/main" userId="Maxje van der Heijd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593"/>
    <a:srgbClr val="35CD91"/>
    <a:srgbClr val="AD3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AB9B0-4E93-4CBB-8BBB-754E6ABA8272}" v="1" dt="2022-01-26T14:06:38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 Veldhuis" userId="6c54af95-699c-4b02-942f-190724fc3229" providerId="ADAL" clId="{A68AB9B0-4E93-4CBB-8BBB-754E6ABA8272}"/>
    <pc:docChg chg="undo custSel modSld">
      <pc:chgData name="Ester Veldhuis" userId="6c54af95-699c-4b02-942f-190724fc3229" providerId="ADAL" clId="{A68AB9B0-4E93-4CBB-8BBB-754E6ABA8272}" dt="2022-01-26T14:07:38.551" v="27" actId="1592"/>
      <pc:docMkLst>
        <pc:docMk/>
      </pc:docMkLst>
      <pc:sldChg chg="delCm">
        <pc:chgData name="Ester Veldhuis" userId="6c54af95-699c-4b02-942f-190724fc3229" providerId="ADAL" clId="{A68AB9B0-4E93-4CBB-8BBB-754E6ABA8272}" dt="2022-01-26T14:07:38.551" v="27" actId="1592"/>
        <pc:sldMkLst>
          <pc:docMk/>
          <pc:sldMk cId="1057965965" sldId="258"/>
        </pc:sldMkLst>
      </pc:sldChg>
      <pc:sldChg chg="modSp mod">
        <pc:chgData name="Ester Veldhuis" userId="6c54af95-699c-4b02-942f-190724fc3229" providerId="ADAL" clId="{A68AB9B0-4E93-4CBB-8BBB-754E6ABA8272}" dt="2022-01-26T14:07:22.606" v="26" actId="14100"/>
        <pc:sldMkLst>
          <pc:docMk/>
          <pc:sldMk cId="270078490" sldId="259"/>
        </pc:sldMkLst>
        <pc:spChg chg="mod">
          <ac:chgData name="Ester Veldhuis" userId="6c54af95-699c-4b02-942f-190724fc3229" providerId="ADAL" clId="{A68AB9B0-4E93-4CBB-8BBB-754E6ABA8272}" dt="2022-01-26T14:07:22.606" v="26" actId="14100"/>
          <ac:spMkLst>
            <pc:docMk/>
            <pc:sldMk cId="270078490" sldId="259"/>
            <ac:spMk id="177" creationId="{2B06FF42-1A21-4DFA-9F61-7B4D518A569E}"/>
          </ac:spMkLst>
        </pc:spChg>
      </pc:sldChg>
      <pc:sldChg chg="modSp mod">
        <pc:chgData name="Ester Veldhuis" userId="6c54af95-699c-4b02-942f-190724fc3229" providerId="ADAL" clId="{A68AB9B0-4E93-4CBB-8BBB-754E6ABA8272}" dt="2022-01-26T14:07:04.657" v="25" actId="20577"/>
        <pc:sldMkLst>
          <pc:docMk/>
          <pc:sldMk cId="3159339728" sldId="261"/>
        </pc:sldMkLst>
        <pc:spChg chg="mod">
          <ac:chgData name="Ester Veldhuis" userId="6c54af95-699c-4b02-942f-190724fc3229" providerId="ADAL" clId="{A68AB9B0-4E93-4CBB-8BBB-754E6ABA8272}" dt="2022-01-26T14:03:30.059" v="7" actId="14100"/>
          <ac:spMkLst>
            <pc:docMk/>
            <pc:sldMk cId="3159339728" sldId="261"/>
            <ac:spMk id="2" creationId="{36896DA0-4EDD-4553-9397-52F1BD18E9A8}"/>
          </ac:spMkLst>
        </pc:spChg>
        <pc:spChg chg="mod">
          <ac:chgData name="Ester Veldhuis" userId="6c54af95-699c-4b02-942f-190724fc3229" providerId="ADAL" clId="{A68AB9B0-4E93-4CBB-8BBB-754E6ABA8272}" dt="2022-01-26T14:07:04.657" v="25" actId="20577"/>
          <ac:spMkLst>
            <pc:docMk/>
            <pc:sldMk cId="3159339728" sldId="261"/>
            <ac:spMk id="3" creationId="{F04AE89C-2B63-4967-B546-0197B9699F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73622-0D9D-4F53-AFE0-428AD6B7E026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DE020-7338-44E6-BDF6-283FC9645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8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Single Corner Rounded 22">
            <a:extLst>
              <a:ext uri="{FF2B5EF4-FFF2-40B4-BE49-F238E27FC236}">
                <a16:creationId xmlns:a16="http://schemas.microsoft.com/office/drawing/2014/main" id="{BFACCCE5-690B-4FC6-9635-1F05205A9327}"/>
              </a:ext>
            </a:extLst>
          </p:cNvPr>
          <p:cNvSpPr/>
          <p:nvPr userDrawn="1"/>
        </p:nvSpPr>
        <p:spPr>
          <a:xfrm>
            <a:off x="1" y="1114697"/>
            <a:ext cx="7402286" cy="5743304"/>
          </a:xfrm>
          <a:prstGeom prst="round1Rect">
            <a:avLst/>
          </a:prstGeom>
          <a:solidFill>
            <a:srgbClr val="55B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96E9DA-7644-4041-ACB6-2D2ABA789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275" y="1979119"/>
            <a:ext cx="6283325" cy="69758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Proxima Nova Light" panose="02000506030000020004" pitchFamily="50" charset="0"/>
              </a:defRPr>
            </a:lvl1pPr>
          </a:lstStyle>
          <a:p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8173270-86A8-4ACB-9160-3258CFC49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3341688"/>
            <a:ext cx="6283325" cy="3059112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  <a:latin typeface="Proxima Nova Light" panose="02000506030000020004" pitchFamily="50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Proxima Nova Light" panose="02000506030000020004" pitchFamily="50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Proxima Nova Light" panose="02000506030000020004" pitchFamily="50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Proxima Nova Light" panose="02000506030000020004" pitchFamily="50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Proxima Nova Light" panose="02000506030000020004" pitchFamily="50" charset="0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ABCEC-378C-434D-AC72-16B3D53853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275" y="2676699"/>
            <a:ext cx="6283325" cy="53163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Proxima Nova Light" panose="02000506030000020004" pitchFamily="50" charset="0"/>
              </a:defRPr>
            </a:lvl1pPr>
          </a:lstStyle>
          <a:p>
            <a:pPr lvl="0"/>
            <a:r>
              <a:rPr lang="en-US" dirty="0" err="1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9E839-1895-4FC9-8A90-00A14A20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FC288-0438-495C-871C-FA8FC64B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EC555-2D2F-4A6E-825E-090021E1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9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A632-8A6A-49BF-90BC-E0139B28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2A40-6B04-4DE1-AB1B-603FA66F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D83D2-B4AD-4263-A970-2870E6C04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C2F3D-E82D-406D-908B-EAB8960D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B7781-8C04-4C0F-840E-6D083793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4EFF8-CCBE-4C55-9B3C-E312B460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900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09A3-E17F-41D9-B34B-1A678B63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5147D-014A-4925-B247-B19BFED8E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193A9-3A4B-4C6E-AC91-20B532761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C6CE7-1397-4DC0-A578-D3B4034D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60EB0-ED58-4CF6-8B0C-DE66D5B8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297B7-143E-4ED5-9D05-47171672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1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B9C2-76C0-43C2-B9EC-BF2B20BF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E9287-0AC9-42E3-B5A7-966B4411C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EBEB5-43A2-4D52-AFE4-97926047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3E21-A0D7-431B-9974-524ED58E7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DAEB3-E81A-49BD-A581-69CDB389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6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515FF-9E46-42D0-81C6-77A970153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9CE5B-4407-4958-A232-EB06420C5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62AEB-BE89-40A9-B0A7-303238DB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80617-A871-41EC-AC1D-80D8BD62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B957E-0892-4F09-A75C-B66EB8E6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2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5320F-CB94-44E8-88AE-511F8C6B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34B016-5C09-4FAC-ACC7-FB24E87F5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060241-B93E-483B-B3DA-BBF14660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1509-D289-423E-9574-69E8C221FD8C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368415-BD75-4B8D-859A-248EBEE5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2EAA3-13E9-4F77-9CC0-B15C1921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EE11-FF87-42E5-9564-A3280F2610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55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85ED-192F-4B45-A3E0-379219393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CE9AA-C473-4227-894E-D2D085C32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4918-0809-4E64-AE96-7E8E7310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0945C-520E-4021-B4EC-71E55958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02EDE-B6C1-4E5A-B677-3595C343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7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28F7-9254-4C89-A66A-63793A13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713F-685B-4DE7-9D14-AFABE45D9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160EB-E020-4594-824C-B9467D2A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3680-41E5-40EA-9E00-EF821644880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BE9E-FE0A-4028-9DF0-6CCE113C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F56F5-12FC-4E77-B652-077AF6B3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E443-8E1E-4577-939F-40B03346E1B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E247B-64E0-4927-B854-AEF1A84074F9}"/>
              </a:ext>
            </a:extLst>
          </p:cNvPr>
          <p:cNvSpPr/>
          <p:nvPr userDrawn="1"/>
        </p:nvSpPr>
        <p:spPr>
          <a:xfrm rot="10800000">
            <a:off x="838200" y="591818"/>
            <a:ext cx="10515600" cy="45719"/>
          </a:xfrm>
          <a:prstGeom prst="rect">
            <a:avLst/>
          </a:prstGeom>
          <a:solidFill>
            <a:srgbClr val="35CD91"/>
          </a:solidFill>
          <a:ln>
            <a:solidFill>
              <a:srgbClr val="35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CA731-ED7A-40F5-AF8B-5EAEB1417CD1}"/>
              </a:ext>
            </a:extLst>
          </p:cNvPr>
          <p:cNvSpPr/>
          <p:nvPr userDrawn="1"/>
        </p:nvSpPr>
        <p:spPr>
          <a:xfrm rot="10800000">
            <a:off x="838200" y="6220464"/>
            <a:ext cx="10515600" cy="45719"/>
          </a:xfrm>
          <a:prstGeom prst="rect">
            <a:avLst/>
          </a:prstGeom>
          <a:solidFill>
            <a:srgbClr val="35CD91"/>
          </a:solidFill>
          <a:ln>
            <a:solidFill>
              <a:srgbClr val="35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462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B09B-EF4E-4D76-B5B2-FEA07337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47157-8319-4F8E-B194-A39B8073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E8959-8F0B-437E-B17B-4E08CD71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DD668-AE31-4ADB-B6A6-110B45D0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A414B-30A3-43C5-B92B-8C2B8E5B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1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D174-DFA2-4357-9D32-5A539634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2ABC2-A7BB-4905-994B-78B43B49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8463C-B109-487A-9468-75E69C45A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69165-CB46-4FEB-994C-A14321E0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38C92-4E0B-4D33-B1CC-C20FF537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962B1-DE25-47CE-A6F2-3DF6899C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0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7BB3-9E5A-48F4-A165-C7C8F0EC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317"/>
            <a:ext cx="10515600" cy="100965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AD3651"/>
                </a:solidFill>
                <a:latin typeface="Proxima Nova Light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6EEE22-B481-4B52-9D99-F66035756C0B}"/>
              </a:ext>
            </a:extLst>
          </p:cNvPr>
          <p:cNvSpPr/>
          <p:nvPr userDrawn="1"/>
        </p:nvSpPr>
        <p:spPr>
          <a:xfrm rot="10800000">
            <a:off x="838200" y="591818"/>
            <a:ext cx="10515600" cy="45719"/>
          </a:xfrm>
          <a:prstGeom prst="rect">
            <a:avLst/>
          </a:prstGeom>
          <a:solidFill>
            <a:srgbClr val="55B593"/>
          </a:solidFill>
          <a:ln>
            <a:solidFill>
              <a:srgbClr val="35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CD3848-21F6-44CE-A972-FF44546FAB04}"/>
              </a:ext>
            </a:extLst>
          </p:cNvPr>
          <p:cNvSpPr/>
          <p:nvPr userDrawn="1"/>
        </p:nvSpPr>
        <p:spPr>
          <a:xfrm rot="10800000">
            <a:off x="838200" y="6220464"/>
            <a:ext cx="10515600" cy="45719"/>
          </a:xfrm>
          <a:prstGeom prst="rect">
            <a:avLst/>
          </a:prstGeom>
          <a:solidFill>
            <a:srgbClr val="55B593"/>
          </a:solidFill>
          <a:ln>
            <a:solidFill>
              <a:srgbClr val="35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D7DD5D-320E-4142-90F9-94AFB2671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1751"/>
            <a:ext cx="10515600" cy="4351338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Proxima Nova Light" panose="02000506030000020004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Proxima Nova Light" panose="02000506030000020004" pitchFamily="50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Proxima Nova Light" panose="02000506030000020004" pitchFamily="50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Proxima Nova Light" panose="02000506030000020004" pitchFamily="50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Proxima Nova Light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603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82D-9DF5-4FE6-BF17-CF2C3391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2E343-2F62-431E-97CD-F8BB3ED9C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00ACF-8BB2-4AA6-A9E1-16B4D3355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B38530-7D26-4732-B924-6629F4706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1E1FB-D1D3-4B63-95E7-D25291BF6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A9213-203D-46A4-9486-490563ED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5C9B8-378C-44F6-A526-78AE8838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E9D5-5E53-41CB-8930-B7196A82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923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E0BE-C28A-4B1F-9160-F6609FFC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36987-5579-4E40-8B88-E5916C69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F8731-6BB4-4E84-88BC-14EDA203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3E8BB-95CB-4619-A0D9-51422AD3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993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7471E-70B7-4091-B3B6-25616187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3DFF3-08EC-4943-ABBC-F69E80F8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D78C-FBD6-44E8-983F-71783F2C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37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F27D-5971-48B4-B1D6-E5DE6A4B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973CD-1CC4-4E19-8F9C-DE364EC1D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B3697-4B1E-4A11-B7F8-59F66A480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1A96B-DFA4-4CFB-AE10-220FBE6B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23B3B-4021-4BA5-88A1-DAC5D562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C4E8E-E10A-4CC3-AD6B-DC9BA4BF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73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AA31-F995-4C9A-84E2-FD6EF8DC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4EB93-7B9F-45C6-A70F-FFB8E8191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283D7-621A-4B35-98A8-E06F6096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44084-058B-4DFF-9474-D1B306D9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BB9B0-ECEB-4AC0-8AFB-CD6DB11C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AEC9F-B70A-4D5C-9652-D9E48CCB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40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AE64-8953-48A3-A28B-BCC3DA2B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D63F-B4DA-4320-88E9-D7F515B15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EB092-8B56-4869-8AF7-68138E66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E0650-8290-4794-9394-D3BF2344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D1D7-C8FB-46F2-A80E-66559FB5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00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90A4B-5467-4A84-A921-8AC14CFC1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F2E16-F0BB-4BD3-97E7-59C6C3438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6EEE1-7350-4A36-91B7-09D041F0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60D65-DE62-4612-A6F9-E65C5009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031F-7CB1-45E3-9683-2DE456AF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64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F43CE3-04D7-46EB-BDBB-EF4CD5914576}"/>
              </a:ext>
            </a:extLst>
          </p:cNvPr>
          <p:cNvSpPr/>
          <p:nvPr userDrawn="1"/>
        </p:nvSpPr>
        <p:spPr>
          <a:xfrm>
            <a:off x="1" y="1"/>
            <a:ext cx="9109165" cy="6858000"/>
          </a:xfrm>
          <a:prstGeom prst="rect">
            <a:avLst/>
          </a:prstGeom>
          <a:solidFill>
            <a:srgbClr val="55B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B146C-96D1-49C0-BB25-81A9624AE74C}"/>
              </a:ext>
            </a:extLst>
          </p:cNvPr>
          <p:cNvSpPr/>
          <p:nvPr userDrawn="1"/>
        </p:nvSpPr>
        <p:spPr>
          <a:xfrm rot="10800000">
            <a:off x="838200" y="574443"/>
            <a:ext cx="7765868" cy="6309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E212E1-6AD3-4D6F-8059-EB4E10703E35}"/>
              </a:ext>
            </a:extLst>
          </p:cNvPr>
          <p:cNvSpPr/>
          <p:nvPr userDrawn="1"/>
        </p:nvSpPr>
        <p:spPr>
          <a:xfrm rot="10800000">
            <a:off x="838200" y="6203089"/>
            <a:ext cx="7765868" cy="6309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D4A325-1E68-45F7-ABA3-BD4EC488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317"/>
            <a:ext cx="7765868" cy="100965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Proxima Nova Light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3AF732C-012B-4838-88F2-7D1648797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1751"/>
            <a:ext cx="7765868" cy="3970564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Proxima Nova Light" panose="02000506030000020004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Proxima Nova Light" panose="02000506030000020004" pitchFamily="50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Proxima Nova Light" panose="02000506030000020004" pitchFamily="50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Proxima Nova Light" panose="02000506030000020004" pitchFamily="50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Proxima Nova Light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25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23650-4CEC-4095-A4DA-7D6BEBCC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8989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Proxima Nova Light" panose="02000506030000020004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  <a:latin typeface="Proxima Nova Light" panose="02000506030000020004" pitchFamily="50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  <a:latin typeface="Proxima Nova Light" panose="02000506030000020004" pitchFamily="50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  <a:latin typeface="Proxima Nova Light" panose="02000506030000020004" pitchFamily="50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  <a:latin typeface="Proxima Nova Light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E2A41E-6E30-4B1B-8B9E-8418A08A5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89054" y="591815"/>
            <a:ext cx="5303111" cy="6266185"/>
          </a:xfrm>
          <a:prstGeom prst="round2Same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64507E-DD25-44EC-BC0E-B33518C6816A}"/>
              </a:ext>
            </a:extLst>
          </p:cNvPr>
          <p:cNvSpPr/>
          <p:nvPr userDrawn="1"/>
        </p:nvSpPr>
        <p:spPr>
          <a:xfrm rot="10800000">
            <a:off x="838200" y="591816"/>
            <a:ext cx="6058988" cy="45719"/>
          </a:xfrm>
          <a:prstGeom prst="rect">
            <a:avLst/>
          </a:prstGeom>
          <a:solidFill>
            <a:srgbClr val="55B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936664-D698-4286-9FE1-1FF812900DEA}"/>
              </a:ext>
            </a:extLst>
          </p:cNvPr>
          <p:cNvSpPr/>
          <p:nvPr userDrawn="1"/>
        </p:nvSpPr>
        <p:spPr>
          <a:xfrm rot="10800000" flipV="1">
            <a:off x="838200" y="6174744"/>
            <a:ext cx="6058988" cy="45719"/>
          </a:xfrm>
          <a:prstGeom prst="rect">
            <a:avLst/>
          </a:prstGeom>
          <a:solidFill>
            <a:srgbClr val="55B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BFCCF2-7CDA-4468-9858-E576C394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317"/>
            <a:ext cx="6058988" cy="100965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AD3651"/>
                </a:solidFill>
                <a:latin typeface="Proxima Nova Light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41162-1EFD-44AE-BC45-4B708E2E7F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45920"/>
            <a:ext cx="10515599" cy="3352800"/>
          </a:xfrm>
          <a:prstGeom prst="round2DiagRect">
            <a:avLst/>
          </a:prstGeom>
          <a:solidFill>
            <a:srgbClr val="AD3651"/>
          </a:solidFill>
          <a:ln>
            <a:solidFill>
              <a:srgbClr val="AD365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  <a:latin typeface="Proxima Nova Light" panose="02000506030000020004" pitchFamily="50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Acumin Pro Thin" panose="020B020402020202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Acumin Pro Thin" panose="020B020402020202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Acumin Pro Thin" panose="020B020402020202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Acumin Pro Thin" panose="020B0204020202020204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	Quote of </a:t>
            </a:r>
            <a:r>
              <a:rPr lang="en-US" dirty="0" err="1"/>
              <a:t>uitgelichte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0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BD72-D733-4B84-A283-1933232A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8300B-2E7C-4BC0-B7F9-2CF6B300E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1FB62-F920-42B8-B6A5-8CE6AA5C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83FDB-826B-4144-9285-3B431785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7EB8D-4F39-4026-9674-91A1DA04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024D-86A9-4433-83EB-EF33216C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D53F5-E62E-4720-B097-03EE93E81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29082-E0D4-4051-A515-B953ED5BF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EFABD-A04F-491D-8151-3741BF71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B28A6-4380-44BE-B6F9-F1617AFE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961E6-3683-4909-B0DD-A9449CF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21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679F-81B3-4781-9C06-EE776865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7E729-DE85-48AD-8779-60CB4514B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955D-1AB2-4E92-95F4-EB8FFD74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421A1-91CB-4B03-ABC9-55C334C26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75A87-E910-4C3D-9F2F-0F4FD0A3F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2B4F6-8234-420E-AC6A-6C0C48C0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0F16F6-4F0C-46AA-A3E2-CCC5DF87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AD4E1-3B7B-4980-9F2C-D0527657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18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5B9D-E776-4DDD-A09C-3C0AC258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F4286-9594-4C48-800B-F0788EC1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B43D4-74AC-41EC-99CD-5A916529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88B96-F560-4174-AC29-16F0EFB7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36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94BBA-5116-47AD-8B3E-D23F55AE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FE880-CA87-4421-969E-6693F9FF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F448-AA08-4BC1-917D-577301F42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436D4-ED60-4B8D-82A5-ADBCE20C9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85168-02DD-4B9F-86D9-7F89115AF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9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A5FFF0-6BB9-4493-8A2F-566FBE6B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9EB95-8AC1-4BE2-B45E-073C1634E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14490-A5D6-4AD8-9075-9672EE2A5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638B-C0A4-479F-B8E7-91AA98B0C87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3EBBA-6579-49E3-9A4E-ADA82EB4D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34CE7-3C21-4F84-A772-C5F93AABF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B6C47-A6B4-4731-9171-AFD24726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5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6DA0-4EDD-4553-9397-52F1BD18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2415346"/>
            <a:ext cx="6283325" cy="697580"/>
          </a:xfrm>
        </p:spPr>
        <p:txBody>
          <a:bodyPr>
            <a:normAutofit fontScale="90000"/>
          </a:bodyPr>
          <a:lstStyle/>
          <a:p>
            <a:r>
              <a:rPr lang="nl-NL" dirty="0"/>
              <a:t>Eerste 6 stappen participatie in de wijk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AE89C-2B63-4967-B546-0197B9699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3675354"/>
            <a:ext cx="6283325" cy="2725445"/>
          </a:xfrm>
        </p:spPr>
        <p:txBody>
          <a:bodyPr>
            <a:normAutofit/>
          </a:bodyPr>
          <a:lstStyle/>
          <a:p>
            <a:r>
              <a:rPr lang="nl-NL" b="1" dirty="0"/>
              <a:t>Procesvoorstel</a:t>
            </a:r>
          </a:p>
          <a:p>
            <a:endParaRPr lang="nl-NL" dirty="0"/>
          </a:p>
          <a:p>
            <a:pPr algn="just"/>
            <a:r>
              <a:rPr lang="nl-NL" dirty="0"/>
              <a:t>Deze presentatie geeft een overzicht hoe het proces in de buurt in de eerste 6 stappen van het 12 stappenplan kan verlopen. Het geeft aan welke einddoelen en mijlpalen je wil behalen in elke stap, en welke producten daarbij gebruikt kunnen worden. </a:t>
            </a:r>
          </a:p>
        </p:txBody>
      </p:sp>
    </p:spTree>
    <p:extLst>
      <p:ext uri="{BB962C8B-B14F-4D97-AF65-F5344CB8AC3E}">
        <p14:creationId xmlns:p14="http://schemas.microsoft.com/office/powerpoint/2010/main" val="315933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kstvak 99">
            <a:extLst>
              <a:ext uri="{FF2B5EF4-FFF2-40B4-BE49-F238E27FC236}">
                <a16:creationId xmlns:a16="http://schemas.microsoft.com/office/drawing/2014/main" id="{68431CD7-AF20-46E7-BD49-BC1BCFD05205}"/>
              </a:ext>
            </a:extLst>
          </p:cNvPr>
          <p:cNvSpPr txBox="1"/>
          <p:nvPr/>
        </p:nvSpPr>
        <p:spPr>
          <a:xfrm>
            <a:off x="881208" y="1590509"/>
            <a:ext cx="6568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35CD91"/>
                </a:solidFill>
                <a:latin typeface="Proxima Nova Light" panose="02000506030000020004" pitchFamily="50" charset="0"/>
                <a:ea typeface="Microsoft JhengHei Light" panose="020B0304030504040204" pitchFamily="34" charset="-120"/>
              </a:rPr>
              <a:t>Proces sociaal in de wijk</a:t>
            </a:r>
          </a:p>
        </p:txBody>
      </p:sp>
      <p:sp>
        <p:nvSpPr>
          <p:cNvPr id="101" name="Tekstvak 100">
            <a:extLst>
              <a:ext uri="{FF2B5EF4-FFF2-40B4-BE49-F238E27FC236}">
                <a16:creationId xmlns:a16="http://schemas.microsoft.com/office/drawing/2014/main" id="{05A6BC18-2876-4628-904E-2C22132A018B}"/>
              </a:ext>
            </a:extLst>
          </p:cNvPr>
          <p:cNvSpPr txBox="1"/>
          <p:nvPr/>
        </p:nvSpPr>
        <p:spPr>
          <a:xfrm>
            <a:off x="881208" y="2274269"/>
            <a:ext cx="656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2">
                    <a:lumMod val="50000"/>
                  </a:schemeClr>
                </a:solidFill>
                <a:latin typeface="Proxima Nova Light" panose="02000506030000020004" pitchFamily="50" charset="0"/>
                <a:ea typeface="Microsoft JhengHei Light" panose="020B0304030504040204" pitchFamily="34" charset="-120"/>
              </a:rPr>
              <a:t>De eerste zes stappen</a:t>
            </a:r>
          </a:p>
        </p:txBody>
      </p:sp>
      <p:grpSp>
        <p:nvGrpSpPr>
          <p:cNvPr id="153" name="Group 9">
            <a:extLst>
              <a:ext uri="{FF2B5EF4-FFF2-40B4-BE49-F238E27FC236}">
                <a16:creationId xmlns:a16="http://schemas.microsoft.com/office/drawing/2014/main" id="{01CE5AF1-F872-4C94-AA03-841883D6412C}"/>
              </a:ext>
            </a:extLst>
          </p:cNvPr>
          <p:cNvGrpSpPr/>
          <p:nvPr/>
        </p:nvGrpSpPr>
        <p:grpSpPr>
          <a:xfrm>
            <a:off x="5675959" y="3519240"/>
            <a:ext cx="840081" cy="935876"/>
            <a:chOff x="2133600" y="2205038"/>
            <a:chExt cx="1684256" cy="1957052"/>
          </a:xfrm>
        </p:grpSpPr>
        <p:sp>
          <p:nvSpPr>
            <p:cNvPr id="154" name="Freeform 5">
              <a:extLst>
                <a:ext uri="{FF2B5EF4-FFF2-40B4-BE49-F238E27FC236}">
                  <a16:creationId xmlns:a16="http://schemas.microsoft.com/office/drawing/2014/main" id="{574AA135-E4BC-430E-A4EC-3354BEC8B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D3E7"/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B0D3E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  <p:sp>
          <p:nvSpPr>
            <p:cNvPr id="155" name="Freeform 6">
              <a:extLst>
                <a:ext uri="{FF2B5EF4-FFF2-40B4-BE49-F238E27FC236}">
                  <a16:creationId xmlns:a16="http://schemas.microsoft.com/office/drawing/2014/main" id="{47AE0332-0AD2-47A7-8D2B-9B7C4343A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D3E7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B0D3E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  <p:sp>
          <p:nvSpPr>
            <p:cNvPr id="156" name="Freeform 7">
              <a:extLst>
                <a:ext uri="{FF2B5EF4-FFF2-40B4-BE49-F238E27FC236}">
                  <a16:creationId xmlns:a16="http://schemas.microsoft.com/office/drawing/2014/main" id="{7EE783BF-687F-419E-8D5D-87FBB127F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D3E7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B0D3E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</p:grpSp>
      <p:grpSp>
        <p:nvGrpSpPr>
          <p:cNvPr id="157" name="Group 9">
            <a:extLst>
              <a:ext uri="{FF2B5EF4-FFF2-40B4-BE49-F238E27FC236}">
                <a16:creationId xmlns:a16="http://schemas.microsoft.com/office/drawing/2014/main" id="{E9222A4B-AA40-4CE3-8DE2-3804978E66FC}"/>
              </a:ext>
            </a:extLst>
          </p:cNvPr>
          <p:cNvGrpSpPr/>
          <p:nvPr/>
        </p:nvGrpSpPr>
        <p:grpSpPr>
          <a:xfrm>
            <a:off x="6515839" y="3515007"/>
            <a:ext cx="840081" cy="935876"/>
            <a:chOff x="2133600" y="2205038"/>
            <a:chExt cx="1684256" cy="1957052"/>
          </a:xfrm>
        </p:grpSpPr>
        <p:sp>
          <p:nvSpPr>
            <p:cNvPr id="158" name="Freeform 5">
              <a:extLst>
                <a:ext uri="{FF2B5EF4-FFF2-40B4-BE49-F238E27FC236}">
                  <a16:creationId xmlns:a16="http://schemas.microsoft.com/office/drawing/2014/main" id="{B1762E05-BA9B-49F6-A9CA-68AA5F72A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799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1F799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  <p:sp>
          <p:nvSpPr>
            <p:cNvPr id="159" name="Freeform 6">
              <a:extLst>
                <a:ext uri="{FF2B5EF4-FFF2-40B4-BE49-F238E27FC236}">
                  <a16:creationId xmlns:a16="http://schemas.microsoft.com/office/drawing/2014/main" id="{B49780C4-A068-408E-AC6E-ABFC2DA2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799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1F799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  <p:sp>
          <p:nvSpPr>
            <p:cNvPr id="160" name="Freeform 7">
              <a:extLst>
                <a:ext uri="{FF2B5EF4-FFF2-40B4-BE49-F238E27FC236}">
                  <a16:creationId xmlns:a16="http://schemas.microsoft.com/office/drawing/2014/main" id="{7E65BD60-18B3-4697-9D18-E4F5A0AF4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7990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1F799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</p:grpSp>
      <p:grpSp>
        <p:nvGrpSpPr>
          <p:cNvPr id="161" name="Group 9">
            <a:extLst>
              <a:ext uri="{FF2B5EF4-FFF2-40B4-BE49-F238E27FC236}">
                <a16:creationId xmlns:a16="http://schemas.microsoft.com/office/drawing/2014/main" id="{899EBCFB-E3C5-4FC0-8CA1-7218D8240FAA}"/>
              </a:ext>
            </a:extLst>
          </p:cNvPr>
          <p:cNvGrpSpPr/>
          <p:nvPr/>
        </p:nvGrpSpPr>
        <p:grpSpPr>
          <a:xfrm>
            <a:off x="6935679" y="4210372"/>
            <a:ext cx="840081" cy="935876"/>
            <a:chOff x="2133600" y="2205038"/>
            <a:chExt cx="1684256" cy="1957052"/>
          </a:xfrm>
        </p:grpSpPr>
        <p:sp>
          <p:nvSpPr>
            <p:cNvPr id="162" name="Freeform 5">
              <a:extLst>
                <a:ext uri="{FF2B5EF4-FFF2-40B4-BE49-F238E27FC236}">
                  <a16:creationId xmlns:a16="http://schemas.microsoft.com/office/drawing/2014/main" id="{67131188-8B23-4249-82C9-25B429EE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D4D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F0D4D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id="{01AB6207-38BA-441D-B3ED-409E672F8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D4D9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F0D4D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  <p:sp>
          <p:nvSpPr>
            <p:cNvPr id="164" name="Freeform 7">
              <a:extLst>
                <a:ext uri="{FF2B5EF4-FFF2-40B4-BE49-F238E27FC236}">
                  <a16:creationId xmlns:a16="http://schemas.microsoft.com/office/drawing/2014/main" id="{F08FB5CE-F209-4B04-8B8E-3F161BE16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D4D9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F0D4D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</p:grpSp>
      <p:grpSp>
        <p:nvGrpSpPr>
          <p:cNvPr id="165" name="Group 9">
            <a:extLst>
              <a:ext uri="{FF2B5EF4-FFF2-40B4-BE49-F238E27FC236}">
                <a16:creationId xmlns:a16="http://schemas.microsoft.com/office/drawing/2014/main" id="{18E6669D-8239-40A6-90C4-BD10AB5ECE11}"/>
              </a:ext>
            </a:extLst>
          </p:cNvPr>
          <p:cNvGrpSpPr/>
          <p:nvPr/>
        </p:nvGrpSpPr>
        <p:grpSpPr>
          <a:xfrm>
            <a:off x="7775559" y="4210372"/>
            <a:ext cx="840081" cy="935876"/>
            <a:chOff x="2133600" y="2205038"/>
            <a:chExt cx="1684256" cy="1957052"/>
          </a:xfrm>
        </p:grpSpPr>
        <p:sp>
          <p:nvSpPr>
            <p:cNvPr id="166" name="Freeform 5">
              <a:extLst>
                <a:ext uri="{FF2B5EF4-FFF2-40B4-BE49-F238E27FC236}">
                  <a16:creationId xmlns:a16="http://schemas.microsoft.com/office/drawing/2014/main" id="{8CA4C382-32E5-47BD-B0FE-75C479B5C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7283"/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CC728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  <p:sp>
          <p:nvSpPr>
            <p:cNvPr id="167" name="Freeform 6">
              <a:extLst>
                <a:ext uri="{FF2B5EF4-FFF2-40B4-BE49-F238E27FC236}">
                  <a16:creationId xmlns:a16="http://schemas.microsoft.com/office/drawing/2014/main" id="{4FDB62C1-BBE1-489D-8BAD-823DFC5A5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7283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CC728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  <p:sp>
          <p:nvSpPr>
            <p:cNvPr id="168" name="Freeform 7">
              <a:extLst>
                <a:ext uri="{FF2B5EF4-FFF2-40B4-BE49-F238E27FC236}">
                  <a16:creationId xmlns:a16="http://schemas.microsoft.com/office/drawing/2014/main" id="{167C067A-34ED-4EB8-A663-CF15E4995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7283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CC728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</p:grpSp>
      <p:grpSp>
        <p:nvGrpSpPr>
          <p:cNvPr id="169" name="Group 9">
            <a:extLst>
              <a:ext uri="{FF2B5EF4-FFF2-40B4-BE49-F238E27FC236}">
                <a16:creationId xmlns:a16="http://schemas.microsoft.com/office/drawing/2014/main" id="{967484F6-5EAD-458A-A02E-524F766885A8}"/>
              </a:ext>
            </a:extLst>
          </p:cNvPr>
          <p:cNvGrpSpPr/>
          <p:nvPr/>
        </p:nvGrpSpPr>
        <p:grpSpPr>
          <a:xfrm>
            <a:off x="8200646" y="4914575"/>
            <a:ext cx="840081" cy="935876"/>
            <a:chOff x="2133600" y="2205038"/>
            <a:chExt cx="1684256" cy="1957052"/>
          </a:xfrm>
        </p:grpSpPr>
        <p:sp>
          <p:nvSpPr>
            <p:cNvPr id="170" name="Freeform 5">
              <a:extLst>
                <a:ext uri="{FF2B5EF4-FFF2-40B4-BE49-F238E27FC236}">
                  <a16:creationId xmlns:a16="http://schemas.microsoft.com/office/drawing/2014/main" id="{5C8EDF3D-FD8E-4072-9CF1-7961CC7CE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C394D"/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9C39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  <p:sp>
          <p:nvSpPr>
            <p:cNvPr id="171" name="Freeform 6">
              <a:extLst>
                <a:ext uri="{FF2B5EF4-FFF2-40B4-BE49-F238E27FC236}">
                  <a16:creationId xmlns:a16="http://schemas.microsoft.com/office/drawing/2014/main" id="{4DF33D2D-DFA5-47A0-957B-54B7E223E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C394D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9C39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  <p:sp>
          <p:nvSpPr>
            <p:cNvPr id="172" name="Freeform 7">
              <a:extLst>
                <a:ext uri="{FF2B5EF4-FFF2-40B4-BE49-F238E27FC236}">
                  <a16:creationId xmlns:a16="http://schemas.microsoft.com/office/drawing/2014/main" id="{CAADB4F1-B37E-470E-8EAF-8CFE02DD5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C394D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9C39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</p:grpSp>
      <p:grpSp>
        <p:nvGrpSpPr>
          <p:cNvPr id="173" name="Group 9">
            <a:extLst>
              <a:ext uri="{FF2B5EF4-FFF2-40B4-BE49-F238E27FC236}">
                <a16:creationId xmlns:a16="http://schemas.microsoft.com/office/drawing/2014/main" id="{52C96A80-7507-4D8F-9CC2-7603E3ED6DF5}"/>
              </a:ext>
            </a:extLst>
          </p:cNvPr>
          <p:cNvGrpSpPr/>
          <p:nvPr/>
        </p:nvGrpSpPr>
        <p:grpSpPr>
          <a:xfrm>
            <a:off x="5252230" y="2810791"/>
            <a:ext cx="840081" cy="935876"/>
            <a:chOff x="2133600" y="2205038"/>
            <a:chExt cx="1684256" cy="1957052"/>
          </a:xfrm>
        </p:grpSpPr>
        <p:sp>
          <p:nvSpPr>
            <p:cNvPr id="174" name="Freeform 5">
              <a:extLst>
                <a:ext uri="{FF2B5EF4-FFF2-40B4-BE49-F238E27FC236}">
                  <a16:creationId xmlns:a16="http://schemas.microsoft.com/office/drawing/2014/main" id="{168D0B5D-E865-4B5E-AFE4-8047F5AD6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  <p:sp>
          <p:nvSpPr>
            <p:cNvPr id="175" name="Freeform 6">
              <a:extLst>
                <a:ext uri="{FF2B5EF4-FFF2-40B4-BE49-F238E27FC236}">
                  <a16:creationId xmlns:a16="http://schemas.microsoft.com/office/drawing/2014/main" id="{69AC722B-44C4-492B-9E05-6845BD84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  <p:sp>
          <p:nvSpPr>
            <p:cNvPr id="176" name="Freeform 7">
              <a:extLst>
                <a:ext uri="{FF2B5EF4-FFF2-40B4-BE49-F238E27FC236}">
                  <a16:creationId xmlns:a16="http://schemas.microsoft.com/office/drawing/2014/main" id="{6DCCCF96-153F-4520-A1D6-2CE100BFE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Light" panose="02000506030000020004" pitchFamily="50" charset="0"/>
              </a:endParaRPr>
            </a:p>
          </p:txBody>
        </p:sp>
      </p:grp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89F1F6F1-9217-4D33-9E1D-445ED347AD00}"/>
              </a:ext>
            </a:extLst>
          </p:cNvPr>
          <p:cNvCxnSpPr/>
          <p:nvPr/>
        </p:nvCxnSpPr>
        <p:spPr>
          <a:xfrm>
            <a:off x="5252230" y="2681329"/>
            <a:ext cx="4036506" cy="3169122"/>
          </a:xfrm>
          <a:prstGeom prst="straightConnector1">
            <a:avLst/>
          </a:prstGeom>
          <a:ln>
            <a:solidFill>
              <a:srgbClr val="BAF8E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Tekstvak 176">
            <a:extLst>
              <a:ext uri="{FF2B5EF4-FFF2-40B4-BE49-F238E27FC236}">
                <a16:creationId xmlns:a16="http://schemas.microsoft.com/office/drawing/2014/main" id="{2B06FF42-1A21-4DFA-9F61-7B4D518A569E}"/>
              </a:ext>
            </a:extLst>
          </p:cNvPr>
          <p:cNvSpPr txBox="1"/>
          <p:nvPr/>
        </p:nvSpPr>
        <p:spPr>
          <a:xfrm>
            <a:off x="881208" y="855644"/>
            <a:ext cx="7117573" cy="78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9C394D"/>
                </a:solidFill>
                <a:latin typeface="Proxima Nova Light" panose="02000506030000020004" pitchFamily="50" charset="0"/>
                <a:ea typeface="Microsoft JhengHei Light" panose="020B0304030504040204" pitchFamily="34" charset="-120"/>
              </a:rPr>
              <a:t>Buurt Energie Systeem</a:t>
            </a:r>
          </a:p>
        </p:txBody>
      </p:sp>
    </p:spTree>
    <p:extLst>
      <p:ext uri="{BB962C8B-B14F-4D97-AF65-F5344CB8AC3E}">
        <p14:creationId xmlns:p14="http://schemas.microsoft.com/office/powerpoint/2010/main" val="27007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112">
            <a:extLst>
              <a:ext uri="{FF2B5EF4-FFF2-40B4-BE49-F238E27FC236}">
                <a16:creationId xmlns:a16="http://schemas.microsoft.com/office/drawing/2014/main" id="{966DD6C4-FAE8-4FA0-AE8C-84CA0CC3AE88}"/>
              </a:ext>
            </a:extLst>
          </p:cNvPr>
          <p:cNvSpPr/>
          <p:nvPr/>
        </p:nvSpPr>
        <p:spPr>
          <a:xfrm>
            <a:off x="10335565" y="3235050"/>
            <a:ext cx="1506188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en-IN" sz="2000" dirty="0" err="1">
                <a:solidFill>
                  <a:srgbClr val="1F7990"/>
                </a:solidFill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Uitwerking</a:t>
            </a:r>
            <a:endParaRPr lang="en-IN" sz="2000" dirty="0">
              <a:solidFill>
                <a:srgbClr val="1F7990"/>
              </a:solidFill>
              <a:latin typeface="Proxima Nova Alt Lt" panose="02000506030000020004" pitchFamily="50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7" name="Group 71">
            <a:extLst>
              <a:ext uri="{FF2B5EF4-FFF2-40B4-BE49-F238E27FC236}">
                <a16:creationId xmlns:a16="http://schemas.microsoft.com/office/drawing/2014/main" id="{58BC5A3F-8ECB-4D5C-A695-7F00CE7EF80C}"/>
              </a:ext>
            </a:extLst>
          </p:cNvPr>
          <p:cNvGrpSpPr/>
          <p:nvPr/>
        </p:nvGrpSpPr>
        <p:grpSpPr>
          <a:xfrm flipH="1">
            <a:off x="26871" y="452764"/>
            <a:ext cx="3388057" cy="820207"/>
            <a:chOff x="2822796" y="698459"/>
            <a:chExt cx="3388057" cy="820207"/>
          </a:xfrm>
        </p:grpSpPr>
        <p:grpSp>
          <p:nvGrpSpPr>
            <p:cNvPr id="89" name="Group 73">
              <a:extLst>
                <a:ext uri="{FF2B5EF4-FFF2-40B4-BE49-F238E27FC236}">
                  <a16:creationId xmlns:a16="http://schemas.microsoft.com/office/drawing/2014/main" id="{04C4BCA4-A40C-4282-9E8C-7797FC0C46BD}"/>
                </a:ext>
              </a:extLst>
            </p:cNvPr>
            <p:cNvGrpSpPr/>
            <p:nvPr/>
          </p:nvGrpSpPr>
          <p:grpSpPr>
            <a:xfrm>
              <a:off x="3854660" y="698459"/>
              <a:ext cx="2356193" cy="820207"/>
              <a:chOff x="5986908" y="650604"/>
              <a:chExt cx="2356193" cy="820207"/>
            </a:xfrm>
          </p:grpSpPr>
          <p:sp>
            <p:nvSpPr>
              <p:cNvPr id="91" name="Rectangle 85">
                <a:extLst>
                  <a:ext uri="{FF2B5EF4-FFF2-40B4-BE49-F238E27FC236}">
                    <a16:creationId xmlns:a16="http://schemas.microsoft.com/office/drawing/2014/main" id="{338F8770-46DC-4B46-9369-47245B079B82}"/>
                  </a:ext>
                </a:extLst>
              </p:cNvPr>
              <p:cNvSpPr/>
              <p:nvPr/>
            </p:nvSpPr>
            <p:spPr>
              <a:xfrm>
                <a:off x="5986908" y="1039924"/>
                <a:ext cx="2356193" cy="430887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/>
              <a:p>
                <a:pPr algn="r"/>
                <a:r>
                  <a:rPr lang="en-IN" sz="1400" b="1" dirty="0" err="1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Buurt</a:t>
                </a:r>
                <a:r>
                  <a:rPr lang="en-IN" sz="1400" b="1" dirty="0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en-IN" sz="1400" b="1" dirty="0" err="1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en</a:t>
                </a:r>
                <a:r>
                  <a:rPr lang="en-IN" sz="1400" b="1" dirty="0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en-IN" sz="1400" b="1" dirty="0" err="1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participatie</a:t>
                </a:r>
                <a:r>
                  <a:rPr lang="en-IN" sz="1400" b="1" dirty="0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 in </a:t>
                </a:r>
                <a:r>
                  <a:rPr lang="en-IN" sz="1400" b="1" dirty="0" err="1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beeld</a:t>
                </a:r>
                <a:endParaRPr lang="en-IN" sz="1400" b="1" dirty="0">
                  <a:latin typeface="Proxima Nova Alt Lt" panose="02000506030000020004" pitchFamily="50" charset="0"/>
                  <a:ea typeface="Open Sans" panose="020B0606030504020204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92" name="Rectangle 87">
                <a:extLst>
                  <a:ext uri="{FF2B5EF4-FFF2-40B4-BE49-F238E27FC236}">
                    <a16:creationId xmlns:a16="http://schemas.microsoft.com/office/drawing/2014/main" id="{543216FB-7582-49E2-9323-F9C201E7C8D5}"/>
                  </a:ext>
                </a:extLst>
              </p:cNvPr>
              <p:cNvSpPr/>
              <p:nvPr/>
            </p:nvSpPr>
            <p:spPr>
              <a:xfrm>
                <a:off x="5986908" y="650604"/>
                <a:ext cx="2356193" cy="307777"/>
              </a:xfrm>
              <a:prstGeom prst="rect">
                <a:avLst/>
              </a:prstGeom>
            </p:spPr>
            <p:txBody>
              <a:bodyPr wrap="square" lIns="0" tIns="0" rIns="0" bIns="0" anchor="b">
                <a:spAutoFit/>
              </a:bodyPr>
              <a:lstStyle/>
              <a:p>
                <a:pPr algn="r"/>
                <a:r>
                  <a:rPr lang="en-IN" sz="2000" dirty="0" err="1">
                    <a:solidFill>
                      <a:srgbClr val="1F7990"/>
                    </a:solidFill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Voorbereiding</a:t>
                </a:r>
                <a:endParaRPr lang="en-IN" sz="2000" dirty="0">
                  <a:solidFill>
                    <a:srgbClr val="1F7990"/>
                  </a:solidFill>
                  <a:latin typeface="Proxima Nova Alt Lt" panose="02000506030000020004" pitchFamily="50" charset="0"/>
                  <a:ea typeface="Open Sans" panose="020B0606030504020204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90" name="Straight Connector 74">
              <a:extLst>
                <a:ext uri="{FF2B5EF4-FFF2-40B4-BE49-F238E27FC236}">
                  <a16:creationId xmlns:a16="http://schemas.microsoft.com/office/drawing/2014/main" id="{9DEF6888-24EC-4D7D-B09D-F8D01FA46D93}"/>
                </a:ext>
              </a:extLst>
            </p:cNvPr>
            <p:cNvCxnSpPr>
              <a:cxnSpLocks/>
            </p:cNvCxnSpPr>
            <p:nvPr/>
          </p:nvCxnSpPr>
          <p:spPr>
            <a:xfrm>
              <a:off x="2917982" y="1095009"/>
              <a:ext cx="799088" cy="0"/>
            </a:xfrm>
            <a:prstGeom prst="line">
              <a:avLst/>
            </a:prstGeom>
            <a:ln w="19050" cap="rnd">
              <a:solidFill>
                <a:srgbClr val="1F79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72">
              <a:extLst>
                <a:ext uri="{FF2B5EF4-FFF2-40B4-BE49-F238E27FC236}">
                  <a16:creationId xmlns:a16="http://schemas.microsoft.com/office/drawing/2014/main" id="{1D1637B6-D433-4850-8DCD-D37802AC4E40}"/>
                </a:ext>
              </a:extLst>
            </p:cNvPr>
            <p:cNvSpPr/>
            <p:nvPr/>
          </p:nvSpPr>
          <p:spPr>
            <a:xfrm>
              <a:off x="2822796" y="1042385"/>
              <a:ext cx="105066" cy="10506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Proxima Nova Alt Lt" panose="02000506030000020004" pitchFamily="50" charset="0"/>
              </a:endParaRPr>
            </a:p>
          </p:txBody>
        </p:sp>
      </p:grpSp>
      <p:grpSp>
        <p:nvGrpSpPr>
          <p:cNvPr id="42" name="Group 9">
            <a:extLst>
              <a:ext uri="{FF2B5EF4-FFF2-40B4-BE49-F238E27FC236}">
                <a16:creationId xmlns:a16="http://schemas.microsoft.com/office/drawing/2014/main" id="{D1704FD7-05A0-4AED-B2A9-CE412E05C3FE}"/>
              </a:ext>
            </a:extLst>
          </p:cNvPr>
          <p:cNvGrpSpPr/>
          <p:nvPr/>
        </p:nvGrpSpPr>
        <p:grpSpPr>
          <a:xfrm>
            <a:off x="2768744" y="390056"/>
            <a:ext cx="1596406" cy="1854973"/>
            <a:chOff x="2133600" y="2205038"/>
            <a:chExt cx="1684256" cy="1957052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F38165A-FA49-421F-B6BA-95C844674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CFAB4700-E5F8-4899-BDC2-9DBCE2591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F36309E2-B65D-40ED-AA24-07DD3918D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</p:grpSp>
      <p:sp>
        <p:nvSpPr>
          <p:cNvPr id="46" name="TextBox 55">
            <a:extLst>
              <a:ext uri="{FF2B5EF4-FFF2-40B4-BE49-F238E27FC236}">
                <a16:creationId xmlns:a16="http://schemas.microsoft.com/office/drawing/2014/main" id="{E73E1F38-5350-4487-876D-5D48B4B3B0F4}"/>
              </a:ext>
            </a:extLst>
          </p:cNvPr>
          <p:cNvSpPr txBox="1"/>
          <p:nvPr/>
        </p:nvSpPr>
        <p:spPr>
          <a:xfrm>
            <a:off x="396507" y="394853"/>
            <a:ext cx="41357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1F7990"/>
                </a:solidFill>
                <a:latin typeface="Proxima Nova Alt Lt" panose="02000506030000020004" pitchFamily="50" charset="0"/>
              </a:rPr>
              <a:t>01</a:t>
            </a:r>
            <a:endParaRPr lang="en-IN" sz="2800" b="1" dirty="0">
              <a:solidFill>
                <a:srgbClr val="1F7990"/>
              </a:solidFill>
              <a:latin typeface="Proxima Nova Alt Lt" panose="02000506030000020004" pitchFamily="50" charset="0"/>
            </a:endParaRPr>
          </a:p>
        </p:txBody>
      </p:sp>
      <p:grpSp>
        <p:nvGrpSpPr>
          <p:cNvPr id="47" name="Group 38">
            <a:extLst>
              <a:ext uri="{FF2B5EF4-FFF2-40B4-BE49-F238E27FC236}">
                <a16:creationId xmlns:a16="http://schemas.microsoft.com/office/drawing/2014/main" id="{7DED59D8-032D-4A5D-B890-519F250C6FB6}"/>
              </a:ext>
            </a:extLst>
          </p:cNvPr>
          <p:cNvGrpSpPr/>
          <p:nvPr/>
        </p:nvGrpSpPr>
        <p:grpSpPr>
          <a:xfrm>
            <a:off x="3569603" y="1786684"/>
            <a:ext cx="1599727" cy="1855721"/>
            <a:chOff x="2133600" y="2204249"/>
            <a:chExt cx="1687759" cy="1957841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02BEB64B-9C8B-4A63-986F-4A6CEB91E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103" y="2204249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D3E7"/>
                </a:gs>
                <a:gs pos="94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B0D3E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B23D5AD5-0D27-410A-89CE-E45EA90D6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D3E7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B0D3E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E0A4519E-F7A0-4BB4-997A-E2C1EEB2E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D3E7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B0D3E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</p:grpSp>
      <p:sp>
        <p:nvSpPr>
          <p:cNvPr id="51" name="TextBox 56">
            <a:extLst>
              <a:ext uri="{FF2B5EF4-FFF2-40B4-BE49-F238E27FC236}">
                <a16:creationId xmlns:a16="http://schemas.microsoft.com/office/drawing/2014/main" id="{95A37136-0652-41E8-8472-3283BE1D8AB2}"/>
              </a:ext>
            </a:extLst>
          </p:cNvPr>
          <p:cNvSpPr txBox="1"/>
          <p:nvPr/>
        </p:nvSpPr>
        <p:spPr>
          <a:xfrm>
            <a:off x="1426159" y="2299728"/>
            <a:ext cx="44563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1F7990"/>
                </a:solidFill>
                <a:latin typeface="Proxima Nova Alt Lt" panose="02000506030000020004" pitchFamily="50" charset="0"/>
              </a:rPr>
              <a:t>02</a:t>
            </a:r>
            <a:endParaRPr lang="en-IN" sz="2800" b="1" dirty="0">
              <a:solidFill>
                <a:srgbClr val="1F7990"/>
              </a:solidFill>
              <a:latin typeface="Proxima Nova Alt Lt" panose="02000506030000020004" pitchFamily="50" charset="0"/>
            </a:endParaRPr>
          </a:p>
        </p:txBody>
      </p:sp>
      <p:grpSp>
        <p:nvGrpSpPr>
          <p:cNvPr id="52" name="Group 61">
            <a:extLst>
              <a:ext uri="{FF2B5EF4-FFF2-40B4-BE49-F238E27FC236}">
                <a16:creationId xmlns:a16="http://schemas.microsoft.com/office/drawing/2014/main" id="{17A0A987-80CF-45CA-95AD-56AAA589560E}"/>
              </a:ext>
            </a:extLst>
          </p:cNvPr>
          <p:cNvGrpSpPr/>
          <p:nvPr/>
        </p:nvGrpSpPr>
        <p:grpSpPr>
          <a:xfrm>
            <a:off x="5174906" y="1787432"/>
            <a:ext cx="1596406" cy="1854973"/>
            <a:chOff x="2133600" y="2205038"/>
            <a:chExt cx="1684256" cy="1957052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D4F19639-C06F-4264-A343-5128507AC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799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1F799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FD9486ED-4942-415D-A79A-4EFB0F033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799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1F799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693B8276-D810-4198-B3D9-BF1D3772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7990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1F799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</p:grpSp>
      <p:sp>
        <p:nvSpPr>
          <p:cNvPr id="56" name="TextBox 63">
            <a:extLst>
              <a:ext uri="{FF2B5EF4-FFF2-40B4-BE49-F238E27FC236}">
                <a16:creationId xmlns:a16="http://schemas.microsoft.com/office/drawing/2014/main" id="{2952F220-BE36-4E1F-8CC7-66FD31A2C041}"/>
              </a:ext>
            </a:extLst>
          </p:cNvPr>
          <p:cNvSpPr txBox="1"/>
          <p:nvPr/>
        </p:nvSpPr>
        <p:spPr>
          <a:xfrm>
            <a:off x="7261310" y="1513888"/>
            <a:ext cx="43281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1F7990"/>
                </a:solidFill>
                <a:latin typeface="Proxima Nova Alt Lt" panose="02000506030000020004" pitchFamily="50" charset="0"/>
              </a:rPr>
              <a:t>03</a:t>
            </a:r>
            <a:endParaRPr lang="en-IN" sz="2800" b="1" dirty="0">
              <a:solidFill>
                <a:srgbClr val="1F7990"/>
              </a:solidFill>
              <a:latin typeface="Proxima Nova Alt Lt" panose="02000506030000020004" pitchFamily="50" charset="0"/>
            </a:endParaRPr>
          </a:p>
        </p:txBody>
      </p:sp>
      <p:grpSp>
        <p:nvGrpSpPr>
          <p:cNvPr id="57" name="Group 62">
            <a:extLst>
              <a:ext uri="{FF2B5EF4-FFF2-40B4-BE49-F238E27FC236}">
                <a16:creationId xmlns:a16="http://schemas.microsoft.com/office/drawing/2014/main" id="{3A0463E6-B87E-471B-8D01-BF9C1FE83E88}"/>
              </a:ext>
            </a:extLst>
          </p:cNvPr>
          <p:cNvGrpSpPr/>
          <p:nvPr/>
        </p:nvGrpSpPr>
        <p:grpSpPr>
          <a:xfrm>
            <a:off x="5976429" y="3184516"/>
            <a:ext cx="1596406" cy="1854973"/>
            <a:chOff x="2133600" y="2205038"/>
            <a:chExt cx="1684256" cy="1957052"/>
          </a:xfrm>
        </p:grpSpPr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2BDB9B53-7D0B-47C4-B248-9F41D0B81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D4D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F0D4D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C90F172E-DBE8-40E1-8057-EF0D7FA2A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D4D9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F0D4D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1B36E823-A2D7-4A8F-94B0-BE114164F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D4D9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F0D4D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</p:grpSp>
      <p:sp>
        <p:nvSpPr>
          <p:cNvPr id="61" name="TextBox 64">
            <a:extLst>
              <a:ext uri="{FF2B5EF4-FFF2-40B4-BE49-F238E27FC236}">
                <a16:creationId xmlns:a16="http://schemas.microsoft.com/office/drawing/2014/main" id="{704BAEEB-D010-4C88-8567-5794B155870E}"/>
              </a:ext>
            </a:extLst>
          </p:cNvPr>
          <p:cNvSpPr txBox="1"/>
          <p:nvPr/>
        </p:nvSpPr>
        <p:spPr>
          <a:xfrm>
            <a:off x="3690168" y="3961334"/>
            <a:ext cx="43120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1F7990"/>
                </a:solidFill>
                <a:latin typeface="Proxima Nova Alt Lt" panose="02000506030000020004" pitchFamily="50" charset="0"/>
              </a:rPr>
              <a:t>04</a:t>
            </a:r>
            <a:endParaRPr lang="en-IN" sz="2800" b="1" dirty="0">
              <a:solidFill>
                <a:srgbClr val="1F7990"/>
              </a:solidFill>
              <a:latin typeface="Proxima Nova Alt Lt" panose="02000506030000020004" pitchFamily="50" charset="0"/>
            </a:endParaRPr>
          </a:p>
        </p:txBody>
      </p:sp>
      <p:grpSp>
        <p:nvGrpSpPr>
          <p:cNvPr id="62" name="Group 80">
            <a:extLst>
              <a:ext uri="{FF2B5EF4-FFF2-40B4-BE49-F238E27FC236}">
                <a16:creationId xmlns:a16="http://schemas.microsoft.com/office/drawing/2014/main" id="{599157E9-5B8B-4160-85DB-B1A8B0202F4B}"/>
              </a:ext>
            </a:extLst>
          </p:cNvPr>
          <p:cNvGrpSpPr/>
          <p:nvPr/>
        </p:nvGrpSpPr>
        <p:grpSpPr>
          <a:xfrm>
            <a:off x="7575774" y="3184516"/>
            <a:ext cx="1596406" cy="1854973"/>
            <a:chOff x="2133600" y="2205038"/>
            <a:chExt cx="1684256" cy="1957052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16FE9D0F-45DE-4872-9E6E-89F774310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7283"/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CC728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15387A3C-8C59-40DA-A478-441C36C3E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7283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CC728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00FC3640-0D1A-4C5B-A829-F32F67690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7283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CC728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</p:grpSp>
      <p:sp>
        <p:nvSpPr>
          <p:cNvPr id="66" name="TextBox 81">
            <a:extLst>
              <a:ext uri="{FF2B5EF4-FFF2-40B4-BE49-F238E27FC236}">
                <a16:creationId xmlns:a16="http://schemas.microsoft.com/office/drawing/2014/main" id="{B96334D1-8AA7-4732-A8F9-07FA2F5EBC81}"/>
              </a:ext>
            </a:extLst>
          </p:cNvPr>
          <p:cNvSpPr txBox="1"/>
          <p:nvPr/>
        </p:nvSpPr>
        <p:spPr>
          <a:xfrm>
            <a:off x="9803888" y="3174992"/>
            <a:ext cx="44563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1F7990"/>
                </a:solidFill>
                <a:latin typeface="Proxima Nova Alt Lt" panose="02000506030000020004" pitchFamily="50" charset="0"/>
              </a:rPr>
              <a:t>05</a:t>
            </a:r>
            <a:endParaRPr lang="en-IN" sz="2800" b="1" dirty="0">
              <a:solidFill>
                <a:srgbClr val="1F7990"/>
              </a:solidFill>
              <a:latin typeface="Proxima Nova Alt Lt" panose="02000506030000020004" pitchFamily="50" charset="0"/>
            </a:endParaRPr>
          </a:p>
        </p:txBody>
      </p:sp>
      <p:sp>
        <p:nvSpPr>
          <p:cNvPr id="68" name="Rectangle 105">
            <a:extLst>
              <a:ext uri="{FF2B5EF4-FFF2-40B4-BE49-F238E27FC236}">
                <a16:creationId xmlns:a16="http://schemas.microsoft.com/office/drawing/2014/main" id="{C62CE6A4-3EC8-43FA-A516-E2E934481AF8}"/>
              </a:ext>
            </a:extLst>
          </p:cNvPr>
          <p:cNvSpPr/>
          <p:nvPr/>
        </p:nvSpPr>
        <p:spPr>
          <a:xfrm>
            <a:off x="6969714" y="1907749"/>
            <a:ext cx="2022214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IN" sz="1400" b="1" dirty="0" err="1"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Buurt</a:t>
            </a:r>
            <a:r>
              <a:rPr lang="en-IN" sz="1400" b="1" dirty="0"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 is </a:t>
            </a:r>
            <a:r>
              <a:rPr lang="en-IN" sz="1400" b="1" dirty="0" err="1"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akkoord</a:t>
            </a:r>
            <a:r>
              <a:rPr lang="en-IN" sz="1400" b="1" dirty="0"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 met plan</a:t>
            </a:r>
          </a:p>
        </p:txBody>
      </p:sp>
      <p:sp>
        <p:nvSpPr>
          <p:cNvPr id="69" name="Rectangle 106">
            <a:extLst>
              <a:ext uri="{FF2B5EF4-FFF2-40B4-BE49-F238E27FC236}">
                <a16:creationId xmlns:a16="http://schemas.microsoft.com/office/drawing/2014/main" id="{15644162-7E0C-4C6B-8E56-4EAD98F6CB4D}"/>
              </a:ext>
            </a:extLst>
          </p:cNvPr>
          <p:cNvSpPr/>
          <p:nvPr/>
        </p:nvSpPr>
        <p:spPr>
          <a:xfrm>
            <a:off x="7801060" y="1563302"/>
            <a:ext cx="1880291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en-IN" sz="2000" dirty="0" err="1">
                <a:solidFill>
                  <a:srgbClr val="1F7990"/>
                </a:solidFill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Definitie</a:t>
            </a:r>
            <a:endParaRPr lang="en-IN" sz="2000" dirty="0">
              <a:solidFill>
                <a:srgbClr val="1F7990"/>
              </a:solidFill>
              <a:latin typeface="Proxima Nova Alt Lt" panose="02000506030000020004" pitchFamily="50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0" name="Straight Connector 104">
            <a:extLst>
              <a:ext uri="{FF2B5EF4-FFF2-40B4-BE49-F238E27FC236}">
                <a16:creationId xmlns:a16="http://schemas.microsoft.com/office/drawing/2014/main" id="{5F08934E-7E3A-4729-8451-2760E8D57426}"/>
              </a:ext>
            </a:extLst>
          </p:cNvPr>
          <p:cNvCxnSpPr>
            <a:cxnSpLocks/>
          </p:cNvCxnSpPr>
          <p:nvPr/>
        </p:nvCxnSpPr>
        <p:spPr>
          <a:xfrm>
            <a:off x="6375340" y="2199150"/>
            <a:ext cx="799088" cy="0"/>
          </a:xfrm>
          <a:prstGeom prst="line">
            <a:avLst/>
          </a:prstGeom>
          <a:ln w="19050" cap="rnd">
            <a:solidFill>
              <a:srgbClr val="1F7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111">
            <a:extLst>
              <a:ext uri="{FF2B5EF4-FFF2-40B4-BE49-F238E27FC236}">
                <a16:creationId xmlns:a16="http://schemas.microsoft.com/office/drawing/2014/main" id="{FC9871D7-3D36-4266-B904-1A122FCEEC7A}"/>
              </a:ext>
            </a:extLst>
          </p:cNvPr>
          <p:cNvSpPr/>
          <p:nvPr/>
        </p:nvSpPr>
        <p:spPr>
          <a:xfrm>
            <a:off x="9677123" y="3571107"/>
            <a:ext cx="1795737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IN" sz="1400" b="1" dirty="0" err="1"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Buurt</a:t>
            </a:r>
            <a:r>
              <a:rPr lang="en-IN" sz="1400" b="1" dirty="0"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400" b="1" dirty="0" err="1"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akkoord</a:t>
            </a:r>
            <a:r>
              <a:rPr lang="en-IN" sz="1400" b="1" dirty="0"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 met </a:t>
            </a:r>
            <a:r>
              <a:rPr lang="en-IN" sz="1400" b="1" dirty="0" err="1"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aanbod</a:t>
            </a:r>
            <a:endParaRPr lang="en-IN" sz="1400" b="1" dirty="0">
              <a:latin typeface="Proxima Nova Alt Lt" panose="02000506030000020004" pitchFamily="50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4" name="Straight Connector 110">
            <a:extLst>
              <a:ext uri="{FF2B5EF4-FFF2-40B4-BE49-F238E27FC236}">
                <a16:creationId xmlns:a16="http://schemas.microsoft.com/office/drawing/2014/main" id="{0C9C2B1A-1940-4E17-B882-9CBB0F23CFDD}"/>
              </a:ext>
            </a:extLst>
          </p:cNvPr>
          <p:cNvCxnSpPr>
            <a:cxnSpLocks/>
            <a:stCxn id="71" idx="6"/>
          </p:cNvCxnSpPr>
          <p:nvPr/>
        </p:nvCxnSpPr>
        <p:spPr>
          <a:xfrm>
            <a:off x="9026566" y="3635292"/>
            <a:ext cx="478451" cy="0"/>
          </a:xfrm>
          <a:prstGeom prst="line">
            <a:avLst/>
          </a:prstGeom>
          <a:ln w="19050" cap="rnd">
            <a:solidFill>
              <a:srgbClr val="1F7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113">
            <a:extLst>
              <a:ext uri="{FF2B5EF4-FFF2-40B4-BE49-F238E27FC236}">
                <a16:creationId xmlns:a16="http://schemas.microsoft.com/office/drawing/2014/main" id="{E9F7151B-6889-411B-A60B-F210119B0B52}"/>
              </a:ext>
            </a:extLst>
          </p:cNvPr>
          <p:cNvGrpSpPr/>
          <p:nvPr/>
        </p:nvGrpSpPr>
        <p:grpSpPr>
          <a:xfrm flipH="1">
            <a:off x="385978" y="2386598"/>
            <a:ext cx="3374130" cy="604764"/>
            <a:chOff x="2836723" y="698459"/>
            <a:chExt cx="3374130" cy="604764"/>
          </a:xfrm>
        </p:grpSpPr>
        <p:grpSp>
          <p:nvGrpSpPr>
            <p:cNvPr id="77" name="Group 115">
              <a:extLst>
                <a:ext uri="{FF2B5EF4-FFF2-40B4-BE49-F238E27FC236}">
                  <a16:creationId xmlns:a16="http://schemas.microsoft.com/office/drawing/2014/main" id="{35DF8E55-A449-4A83-846C-0412DC8AD5AF}"/>
                </a:ext>
              </a:extLst>
            </p:cNvPr>
            <p:cNvGrpSpPr/>
            <p:nvPr/>
          </p:nvGrpSpPr>
          <p:grpSpPr>
            <a:xfrm>
              <a:off x="3854660" y="698459"/>
              <a:ext cx="2356193" cy="604764"/>
              <a:chOff x="5986908" y="650604"/>
              <a:chExt cx="2356193" cy="604764"/>
            </a:xfrm>
          </p:grpSpPr>
          <p:sp>
            <p:nvSpPr>
              <p:cNvPr id="79" name="Rectangle 117">
                <a:extLst>
                  <a:ext uri="{FF2B5EF4-FFF2-40B4-BE49-F238E27FC236}">
                    <a16:creationId xmlns:a16="http://schemas.microsoft.com/office/drawing/2014/main" id="{C7F845C4-E1DB-4C2D-B31C-74010B4AFB71}"/>
                  </a:ext>
                </a:extLst>
              </p:cNvPr>
              <p:cNvSpPr/>
              <p:nvPr/>
            </p:nvSpPr>
            <p:spPr>
              <a:xfrm>
                <a:off x="5986908" y="1039924"/>
                <a:ext cx="2356193" cy="215444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/>
              <a:p>
                <a:pPr algn="r"/>
                <a:r>
                  <a:rPr lang="en-IN" sz="1400" b="1" dirty="0" err="1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Buurt</a:t>
                </a:r>
                <a:r>
                  <a:rPr lang="en-IN" sz="1400" b="1" dirty="0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en-IN" sz="1400" b="1" dirty="0" err="1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doet</a:t>
                </a:r>
                <a:r>
                  <a:rPr lang="en-IN" sz="1400" b="1" dirty="0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 mee</a:t>
                </a:r>
              </a:p>
            </p:txBody>
          </p:sp>
          <p:sp>
            <p:nvSpPr>
              <p:cNvPr id="80" name="Rectangle 118">
                <a:extLst>
                  <a:ext uri="{FF2B5EF4-FFF2-40B4-BE49-F238E27FC236}">
                    <a16:creationId xmlns:a16="http://schemas.microsoft.com/office/drawing/2014/main" id="{2AF778C6-D8ED-4DF4-84CE-713E42F66D8F}"/>
                  </a:ext>
                </a:extLst>
              </p:cNvPr>
              <p:cNvSpPr/>
              <p:nvPr/>
            </p:nvSpPr>
            <p:spPr>
              <a:xfrm>
                <a:off x="5986908" y="650604"/>
                <a:ext cx="2356193" cy="307777"/>
              </a:xfrm>
              <a:prstGeom prst="rect">
                <a:avLst/>
              </a:prstGeom>
            </p:spPr>
            <p:txBody>
              <a:bodyPr wrap="square" lIns="0" tIns="0" rIns="0" bIns="0" anchor="b">
                <a:spAutoFit/>
              </a:bodyPr>
              <a:lstStyle/>
              <a:p>
                <a:pPr algn="r"/>
                <a:r>
                  <a:rPr lang="en-IN" sz="2000" dirty="0" err="1">
                    <a:solidFill>
                      <a:srgbClr val="1F7990"/>
                    </a:solidFill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Coalitie</a:t>
                </a:r>
                <a:endParaRPr lang="en-IN" sz="2000" dirty="0">
                  <a:solidFill>
                    <a:srgbClr val="1F7990"/>
                  </a:solidFill>
                  <a:latin typeface="Proxima Nova Alt Lt" panose="02000506030000020004" pitchFamily="50" charset="0"/>
                  <a:ea typeface="Open Sans" panose="020B0606030504020204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78" name="Straight Connector 116">
              <a:extLst>
                <a:ext uri="{FF2B5EF4-FFF2-40B4-BE49-F238E27FC236}">
                  <a16:creationId xmlns:a16="http://schemas.microsoft.com/office/drawing/2014/main" id="{9A1056C6-FAFA-4FFE-A7CE-216B18A794DC}"/>
                </a:ext>
              </a:extLst>
            </p:cNvPr>
            <p:cNvCxnSpPr>
              <a:cxnSpLocks/>
            </p:cNvCxnSpPr>
            <p:nvPr/>
          </p:nvCxnSpPr>
          <p:spPr>
            <a:xfrm>
              <a:off x="2917982" y="1095009"/>
              <a:ext cx="799088" cy="0"/>
            </a:xfrm>
            <a:prstGeom prst="line">
              <a:avLst/>
            </a:prstGeom>
            <a:ln w="19050" cap="rnd">
              <a:solidFill>
                <a:srgbClr val="1F79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114">
              <a:extLst>
                <a:ext uri="{FF2B5EF4-FFF2-40B4-BE49-F238E27FC236}">
                  <a16:creationId xmlns:a16="http://schemas.microsoft.com/office/drawing/2014/main" id="{5D353967-09BD-447B-8C94-F27082F22254}"/>
                </a:ext>
              </a:extLst>
            </p:cNvPr>
            <p:cNvSpPr/>
            <p:nvPr/>
          </p:nvSpPr>
          <p:spPr>
            <a:xfrm>
              <a:off x="2836723" y="1035246"/>
              <a:ext cx="105066" cy="10506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Proxima Nova Alt Lt" panose="02000506030000020004" pitchFamily="50" charset="0"/>
              </a:endParaRPr>
            </a:p>
          </p:txBody>
        </p:sp>
      </p:grpSp>
      <p:grpSp>
        <p:nvGrpSpPr>
          <p:cNvPr id="93" name="Group 80">
            <a:extLst>
              <a:ext uri="{FF2B5EF4-FFF2-40B4-BE49-F238E27FC236}">
                <a16:creationId xmlns:a16="http://schemas.microsoft.com/office/drawing/2014/main" id="{2236EB0B-74A0-4535-A55B-229B3DCF9920}"/>
              </a:ext>
            </a:extLst>
          </p:cNvPr>
          <p:cNvGrpSpPr/>
          <p:nvPr/>
        </p:nvGrpSpPr>
        <p:grpSpPr>
          <a:xfrm>
            <a:off x="8404858" y="4571169"/>
            <a:ext cx="1596406" cy="1854973"/>
            <a:chOff x="2133600" y="2205038"/>
            <a:chExt cx="1684256" cy="1957052"/>
          </a:xfrm>
        </p:grpSpPr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ED8C3BB0-B244-4CDC-93E9-5DD5BF320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C394D"/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9C39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BDC71ED2-802D-4535-90B3-E963EA803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C394D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9C39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260DB096-68F2-49AD-95A4-739F552EF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C394D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9C39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</p:grpSp>
      <p:sp>
        <p:nvSpPr>
          <p:cNvPr id="97" name="TextBox 81">
            <a:extLst>
              <a:ext uri="{FF2B5EF4-FFF2-40B4-BE49-F238E27FC236}">
                <a16:creationId xmlns:a16="http://schemas.microsoft.com/office/drawing/2014/main" id="{AC59B8E7-FEB1-4B42-9F35-1AFA80F841CB}"/>
              </a:ext>
            </a:extLst>
          </p:cNvPr>
          <p:cNvSpPr txBox="1"/>
          <p:nvPr/>
        </p:nvSpPr>
        <p:spPr>
          <a:xfrm>
            <a:off x="6039586" y="5362971"/>
            <a:ext cx="44723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1F7990"/>
                </a:solidFill>
                <a:latin typeface="Proxima Nova Alt Lt" panose="02000506030000020004" pitchFamily="50" charset="0"/>
              </a:rPr>
              <a:t>06</a:t>
            </a:r>
            <a:endParaRPr lang="en-IN" sz="2800" b="1" dirty="0">
              <a:solidFill>
                <a:srgbClr val="1F7990"/>
              </a:solidFill>
              <a:latin typeface="Proxima Nova Alt Lt" panose="02000506030000020004" pitchFamily="50" charset="0"/>
            </a:endParaRPr>
          </a:p>
        </p:txBody>
      </p:sp>
      <p:sp>
        <p:nvSpPr>
          <p:cNvPr id="98" name="Rectangle 112">
            <a:extLst>
              <a:ext uri="{FF2B5EF4-FFF2-40B4-BE49-F238E27FC236}">
                <a16:creationId xmlns:a16="http://schemas.microsoft.com/office/drawing/2014/main" id="{132D6A49-F01F-4097-BE38-30426E1C1B32}"/>
              </a:ext>
            </a:extLst>
          </p:cNvPr>
          <p:cNvSpPr/>
          <p:nvPr/>
        </p:nvSpPr>
        <p:spPr>
          <a:xfrm>
            <a:off x="6572064" y="5423029"/>
            <a:ext cx="1596406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en-IN" sz="2000" dirty="0" err="1">
                <a:solidFill>
                  <a:srgbClr val="1F7990"/>
                </a:solidFill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Aanbesteding</a:t>
            </a:r>
            <a:endParaRPr lang="en-IN" sz="2000" dirty="0">
              <a:solidFill>
                <a:srgbClr val="1F7990"/>
              </a:solidFill>
              <a:latin typeface="Proxima Nova Alt Lt" panose="02000506030000020004" pitchFamily="50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Oval 108">
            <a:extLst>
              <a:ext uri="{FF2B5EF4-FFF2-40B4-BE49-F238E27FC236}">
                <a16:creationId xmlns:a16="http://schemas.microsoft.com/office/drawing/2014/main" id="{D0F13BB3-154B-4318-8AC4-63CED3A1D6E6}"/>
              </a:ext>
            </a:extLst>
          </p:cNvPr>
          <p:cNvSpPr/>
          <p:nvPr/>
        </p:nvSpPr>
        <p:spPr>
          <a:xfrm>
            <a:off x="8921500" y="3582759"/>
            <a:ext cx="105066" cy="10506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Proxima Nova Alt Lt" panose="02000506030000020004" pitchFamily="50" charset="0"/>
            </a:endParaRPr>
          </a:p>
        </p:txBody>
      </p:sp>
      <p:sp>
        <p:nvSpPr>
          <p:cNvPr id="67" name="Oval 102">
            <a:extLst>
              <a:ext uri="{FF2B5EF4-FFF2-40B4-BE49-F238E27FC236}">
                <a16:creationId xmlns:a16="http://schemas.microsoft.com/office/drawing/2014/main" id="{311BF0D9-517F-4216-84CA-7AA5221F680E}"/>
              </a:ext>
            </a:extLst>
          </p:cNvPr>
          <p:cNvSpPr/>
          <p:nvPr/>
        </p:nvSpPr>
        <p:spPr>
          <a:xfrm>
            <a:off x="6263204" y="2139963"/>
            <a:ext cx="105066" cy="10506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Proxima Nova Alt Lt" panose="02000506030000020004" pitchFamily="50" charset="0"/>
            </a:endParaRPr>
          </a:p>
        </p:txBody>
      </p:sp>
      <p:cxnSp>
        <p:nvCxnSpPr>
          <p:cNvPr id="99" name="Straight Connector 110">
            <a:extLst>
              <a:ext uri="{FF2B5EF4-FFF2-40B4-BE49-F238E27FC236}">
                <a16:creationId xmlns:a16="http://schemas.microsoft.com/office/drawing/2014/main" id="{1DCCD7A3-180D-4843-A75A-C18EC015EA6D}"/>
              </a:ext>
            </a:extLst>
          </p:cNvPr>
          <p:cNvCxnSpPr>
            <a:cxnSpLocks/>
          </p:cNvCxnSpPr>
          <p:nvPr/>
        </p:nvCxnSpPr>
        <p:spPr>
          <a:xfrm>
            <a:off x="8072261" y="5627378"/>
            <a:ext cx="478451" cy="0"/>
          </a:xfrm>
          <a:prstGeom prst="line">
            <a:avLst/>
          </a:prstGeom>
          <a:ln w="19050" cap="rnd">
            <a:solidFill>
              <a:srgbClr val="1F7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108">
            <a:extLst>
              <a:ext uri="{FF2B5EF4-FFF2-40B4-BE49-F238E27FC236}">
                <a16:creationId xmlns:a16="http://schemas.microsoft.com/office/drawing/2014/main" id="{DFEE83DF-7235-4508-847F-9A6F5F3BB397}"/>
              </a:ext>
            </a:extLst>
          </p:cNvPr>
          <p:cNvSpPr/>
          <p:nvPr/>
        </p:nvSpPr>
        <p:spPr>
          <a:xfrm>
            <a:off x="8504614" y="5576917"/>
            <a:ext cx="105066" cy="10506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Proxima Nova Alt Lt" panose="02000506030000020004" pitchFamily="50" charset="0"/>
            </a:endParaRPr>
          </a:p>
        </p:txBody>
      </p:sp>
      <p:grpSp>
        <p:nvGrpSpPr>
          <p:cNvPr id="81" name="Group 119">
            <a:extLst>
              <a:ext uri="{FF2B5EF4-FFF2-40B4-BE49-F238E27FC236}">
                <a16:creationId xmlns:a16="http://schemas.microsoft.com/office/drawing/2014/main" id="{9EA7B06A-ADBB-4A50-9A62-91F2D5FA61D7}"/>
              </a:ext>
            </a:extLst>
          </p:cNvPr>
          <p:cNvGrpSpPr/>
          <p:nvPr/>
        </p:nvGrpSpPr>
        <p:grpSpPr>
          <a:xfrm flipH="1">
            <a:off x="2727676" y="4022890"/>
            <a:ext cx="3535528" cy="820207"/>
            <a:chOff x="2675325" y="698459"/>
            <a:chExt cx="3535528" cy="820207"/>
          </a:xfrm>
        </p:grpSpPr>
        <p:grpSp>
          <p:nvGrpSpPr>
            <p:cNvPr id="83" name="Group 121">
              <a:extLst>
                <a:ext uri="{FF2B5EF4-FFF2-40B4-BE49-F238E27FC236}">
                  <a16:creationId xmlns:a16="http://schemas.microsoft.com/office/drawing/2014/main" id="{70462F8E-795C-4CD3-805A-3590651F0B5C}"/>
                </a:ext>
              </a:extLst>
            </p:cNvPr>
            <p:cNvGrpSpPr/>
            <p:nvPr/>
          </p:nvGrpSpPr>
          <p:grpSpPr>
            <a:xfrm>
              <a:off x="3854660" y="698459"/>
              <a:ext cx="2356193" cy="820207"/>
              <a:chOff x="5986908" y="650604"/>
              <a:chExt cx="2356193" cy="820207"/>
            </a:xfrm>
          </p:grpSpPr>
          <p:sp>
            <p:nvSpPr>
              <p:cNvPr id="85" name="Rectangle 123">
                <a:extLst>
                  <a:ext uri="{FF2B5EF4-FFF2-40B4-BE49-F238E27FC236}">
                    <a16:creationId xmlns:a16="http://schemas.microsoft.com/office/drawing/2014/main" id="{D156E210-E094-4172-BEAF-E78668A83092}"/>
                  </a:ext>
                </a:extLst>
              </p:cNvPr>
              <p:cNvSpPr/>
              <p:nvPr/>
            </p:nvSpPr>
            <p:spPr>
              <a:xfrm>
                <a:off x="5986908" y="1039924"/>
                <a:ext cx="2356193" cy="430887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/>
              <a:p>
                <a:pPr algn="r"/>
                <a:r>
                  <a:rPr lang="en-IN" sz="1400" b="1" dirty="0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Plan van </a:t>
                </a:r>
                <a:r>
                  <a:rPr lang="en-IN" sz="1400" b="1" dirty="0" err="1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aanpak</a:t>
                </a:r>
                <a:r>
                  <a:rPr lang="en-IN" sz="1400" b="1" dirty="0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en-IN" sz="1400" b="1" dirty="0" err="1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ingestemd</a:t>
                </a:r>
                <a:r>
                  <a:rPr lang="en-IN" sz="1400" b="1" dirty="0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 door de </a:t>
                </a:r>
                <a:r>
                  <a:rPr lang="en-IN" sz="1400" b="1" dirty="0" err="1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buurt</a:t>
                </a:r>
                <a:r>
                  <a:rPr lang="en-IN" sz="1400" b="1" dirty="0"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 </a:t>
                </a:r>
              </a:p>
            </p:txBody>
          </p:sp>
          <p:sp>
            <p:nvSpPr>
              <p:cNvPr id="86" name="Rectangle 124">
                <a:extLst>
                  <a:ext uri="{FF2B5EF4-FFF2-40B4-BE49-F238E27FC236}">
                    <a16:creationId xmlns:a16="http://schemas.microsoft.com/office/drawing/2014/main" id="{AB7F3F63-5BFC-45BC-BD28-020A7BECABE6}"/>
                  </a:ext>
                </a:extLst>
              </p:cNvPr>
              <p:cNvSpPr/>
              <p:nvPr/>
            </p:nvSpPr>
            <p:spPr>
              <a:xfrm>
                <a:off x="5986908" y="650604"/>
                <a:ext cx="2356193" cy="307777"/>
              </a:xfrm>
              <a:prstGeom prst="rect">
                <a:avLst/>
              </a:prstGeom>
            </p:spPr>
            <p:txBody>
              <a:bodyPr wrap="square" lIns="0" tIns="0" rIns="0" bIns="0" anchor="b">
                <a:spAutoFit/>
              </a:bodyPr>
              <a:lstStyle/>
              <a:p>
                <a:pPr algn="r"/>
                <a:r>
                  <a:rPr lang="en-IN" sz="2000" dirty="0" err="1">
                    <a:solidFill>
                      <a:srgbClr val="1F7990"/>
                    </a:solidFill>
                    <a:latin typeface="Proxima Nova Alt Lt" panose="02000506030000020004" pitchFamily="50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Ontwerp</a:t>
                </a:r>
                <a:endParaRPr lang="en-IN" sz="2000" dirty="0">
                  <a:solidFill>
                    <a:srgbClr val="1F7990"/>
                  </a:solidFill>
                  <a:latin typeface="Proxima Nova Alt Lt" panose="02000506030000020004" pitchFamily="50" charset="0"/>
                  <a:ea typeface="Open Sans" panose="020B0606030504020204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84" name="Straight Connector 122">
              <a:extLst>
                <a:ext uri="{FF2B5EF4-FFF2-40B4-BE49-F238E27FC236}">
                  <a16:creationId xmlns:a16="http://schemas.microsoft.com/office/drawing/2014/main" id="{80CA4003-901D-46DA-905B-0E001E8EFD80}"/>
                </a:ext>
              </a:extLst>
            </p:cNvPr>
            <p:cNvCxnSpPr>
              <a:cxnSpLocks/>
              <a:stCxn id="82" idx="6"/>
            </p:cNvCxnSpPr>
            <p:nvPr/>
          </p:nvCxnSpPr>
          <p:spPr>
            <a:xfrm>
              <a:off x="2780391" y="1095009"/>
              <a:ext cx="936678" cy="0"/>
            </a:xfrm>
            <a:prstGeom prst="line">
              <a:avLst/>
            </a:prstGeom>
            <a:ln w="19050" cap="rnd">
              <a:solidFill>
                <a:srgbClr val="1F79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120">
              <a:extLst>
                <a:ext uri="{FF2B5EF4-FFF2-40B4-BE49-F238E27FC236}">
                  <a16:creationId xmlns:a16="http://schemas.microsoft.com/office/drawing/2014/main" id="{DE80D20E-53F8-4350-B779-988457CB958E}"/>
                </a:ext>
              </a:extLst>
            </p:cNvPr>
            <p:cNvSpPr/>
            <p:nvPr/>
          </p:nvSpPr>
          <p:spPr>
            <a:xfrm>
              <a:off x="2675325" y="1042476"/>
              <a:ext cx="105066" cy="10506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Proxima Nova Alt Lt" panose="02000506030000020004" pitchFamily="50" charset="0"/>
              </a:endParaRPr>
            </a:p>
          </p:txBody>
        </p:sp>
      </p:grpSp>
      <p:sp>
        <p:nvSpPr>
          <p:cNvPr id="101" name="Rectangle 111">
            <a:extLst>
              <a:ext uri="{FF2B5EF4-FFF2-40B4-BE49-F238E27FC236}">
                <a16:creationId xmlns:a16="http://schemas.microsoft.com/office/drawing/2014/main" id="{22F05353-675D-4BF4-A7C1-57B3FFE5D1E7}"/>
              </a:ext>
            </a:extLst>
          </p:cNvPr>
          <p:cNvSpPr/>
          <p:nvPr/>
        </p:nvSpPr>
        <p:spPr>
          <a:xfrm>
            <a:off x="5619648" y="5746047"/>
            <a:ext cx="2356193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IN" sz="1400" b="1" dirty="0" err="1"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Coöperatie</a:t>
            </a:r>
            <a:r>
              <a:rPr lang="en-IN" sz="1400" b="1" dirty="0"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400" b="1" dirty="0" err="1"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draai</a:t>
            </a:r>
            <a:r>
              <a:rPr lang="en-IN" sz="1400" b="1" dirty="0" err="1">
                <a:solidFill>
                  <a:schemeClr val="bg1"/>
                </a:solidFill>
                <a:latin typeface="Proxima Nova Alt Lt" panose="02000506030000020004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t</a:t>
            </a:r>
            <a:endParaRPr lang="en-IN" sz="1400" b="1" dirty="0">
              <a:solidFill>
                <a:schemeClr val="bg1"/>
              </a:solidFill>
              <a:latin typeface="Proxima Nova Alt Lt" panose="02000506030000020004" pitchFamily="50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38">
            <a:extLst>
              <a:ext uri="{FF2B5EF4-FFF2-40B4-BE49-F238E27FC236}">
                <a16:creationId xmlns:a16="http://schemas.microsoft.com/office/drawing/2014/main" id="{843242FC-6A9C-4CCC-A4B0-BD7B407954FE}"/>
              </a:ext>
            </a:extLst>
          </p:cNvPr>
          <p:cNvGrpSpPr/>
          <p:nvPr/>
        </p:nvGrpSpPr>
        <p:grpSpPr>
          <a:xfrm>
            <a:off x="7621156" y="725256"/>
            <a:ext cx="3735101" cy="3541944"/>
            <a:chOff x="2133600" y="2205038"/>
            <a:chExt cx="1684256" cy="1957052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05E09CCA-7ABE-40D3-AAFC-01C0C9A8C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Proxima Nova Alt Lt" panose="02000506030000020004" pitchFamily="50" charset="0"/>
              </a:endParaRPr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D3139CD8-96C7-4E36-AFC9-A18DB0E1C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Proxima Nova Alt Lt" panose="02000506030000020004" pitchFamily="50" charset="0"/>
              </a:endParaRPr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FF7C0897-3B8B-45DA-BDB6-E02472ACA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Proxima Nova Alt Lt" panose="02000506030000020004" pitchFamily="50" charset="0"/>
              </a:endParaRP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9AD7E577-0D45-4E0A-AA28-454AB1C8D4FE}"/>
              </a:ext>
            </a:extLst>
          </p:cNvPr>
          <p:cNvSpPr/>
          <p:nvPr/>
        </p:nvSpPr>
        <p:spPr>
          <a:xfrm rot="839864">
            <a:off x="7582488" y="2519104"/>
            <a:ext cx="1943994" cy="83099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solidFill>
                  <a:srgbClr val="1F79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Alt Lt" panose="02000506030000020004" pitchFamily="50" charset="0"/>
                <a:ea typeface="Microsoft JhengHei" panose="020B0604030504040204" pitchFamily="34" charset="-120"/>
              </a:rPr>
              <a:t>STAP 1</a:t>
            </a:r>
            <a:endParaRPr lang="nl-NL" sz="4800" b="0" cap="none" spc="0" dirty="0">
              <a:ln w="0"/>
              <a:solidFill>
                <a:srgbClr val="1F799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Alt Lt" panose="02000506030000020004" pitchFamily="50" charset="0"/>
              <a:ea typeface="Microsoft JhengHei" panose="020B0604030504040204" pitchFamily="34" charset="-120"/>
            </a:endParaRPr>
          </a:p>
        </p:txBody>
      </p:sp>
      <p:sp>
        <p:nvSpPr>
          <p:cNvPr id="104" name="Rechthoek 103">
            <a:extLst>
              <a:ext uri="{FF2B5EF4-FFF2-40B4-BE49-F238E27FC236}">
                <a16:creationId xmlns:a16="http://schemas.microsoft.com/office/drawing/2014/main" id="{DBA51272-2CE0-4ACE-9C6D-03F2FE50D161}"/>
              </a:ext>
            </a:extLst>
          </p:cNvPr>
          <p:cNvSpPr/>
          <p:nvPr/>
        </p:nvSpPr>
        <p:spPr>
          <a:xfrm rot="20552322">
            <a:off x="9066588" y="2709789"/>
            <a:ext cx="2710894" cy="40011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000" b="0" cap="none" spc="0" dirty="0">
                <a:ln w="0"/>
                <a:solidFill>
                  <a:srgbClr val="1F79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Alt Lt" panose="02000506030000020004" pitchFamily="50" charset="0"/>
                <a:ea typeface="Microsoft JhengHei" panose="020B0604030504040204" pitchFamily="34" charset="-120"/>
              </a:rPr>
              <a:t>VOORBEREIDING</a:t>
            </a:r>
          </a:p>
        </p:txBody>
      </p:sp>
      <p:pic>
        <p:nvPicPr>
          <p:cNvPr id="4" name="Graphic 3" descr="Doel silhouet">
            <a:extLst>
              <a:ext uri="{FF2B5EF4-FFF2-40B4-BE49-F238E27FC236}">
                <a16:creationId xmlns:a16="http://schemas.microsoft.com/office/drawing/2014/main" id="{F1583C96-245A-4832-8533-56647EEB2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4" y="1270639"/>
            <a:ext cx="1167486" cy="1167486"/>
          </a:xfrm>
          <a:prstGeom prst="rect">
            <a:avLst/>
          </a:prstGeom>
        </p:spPr>
      </p:pic>
      <p:pic>
        <p:nvPicPr>
          <p:cNvPr id="6" name="Graphic 5" descr="Vlag toevoegen silhouet">
            <a:extLst>
              <a:ext uri="{FF2B5EF4-FFF2-40B4-BE49-F238E27FC236}">
                <a16:creationId xmlns:a16="http://schemas.microsoft.com/office/drawing/2014/main" id="{5B86FD59-550B-4E78-B54B-A9A53645D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004" y="3035679"/>
            <a:ext cx="1167486" cy="1167486"/>
          </a:xfrm>
          <a:prstGeom prst="rect">
            <a:avLst/>
          </a:prstGeom>
        </p:spPr>
      </p:pic>
      <p:pic>
        <p:nvPicPr>
          <p:cNvPr id="8" name="Graphic 7" descr="Zoeken in inventaris silhouet">
            <a:extLst>
              <a:ext uri="{FF2B5EF4-FFF2-40B4-BE49-F238E27FC236}">
                <a16:creationId xmlns:a16="http://schemas.microsoft.com/office/drawing/2014/main" id="{B423805A-1F9E-4FE0-AD9B-638E41EA4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2005" y="4800719"/>
            <a:ext cx="1167485" cy="1167485"/>
          </a:xfrm>
          <a:prstGeom prst="rect">
            <a:avLst/>
          </a:prstGeom>
        </p:spPr>
      </p:pic>
      <p:sp>
        <p:nvSpPr>
          <p:cNvPr id="14" name="Rectangle 87">
            <a:extLst>
              <a:ext uri="{FF2B5EF4-FFF2-40B4-BE49-F238E27FC236}">
                <a16:creationId xmlns:a16="http://schemas.microsoft.com/office/drawing/2014/main" id="{7E9F2A26-EEA5-4DA6-8F98-67D4DC1B8757}"/>
              </a:ext>
            </a:extLst>
          </p:cNvPr>
          <p:cNvSpPr/>
          <p:nvPr/>
        </p:nvSpPr>
        <p:spPr>
          <a:xfrm flipH="1">
            <a:off x="1347422" y="962862"/>
            <a:ext cx="598678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en-IN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Doel</a:t>
            </a:r>
          </a:p>
        </p:txBody>
      </p:sp>
      <p:sp>
        <p:nvSpPr>
          <p:cNvPr id="15" name="Rectangle 87">
            <a:extLst>
              <a:ext uri="{FF2B5EF4-FFF2-40B4-BE49-F238E27FC236}">
                <a16:creationId xmlns:a16="http://schemas.microsoft.com/office/drawing/2014/main" id="{C84779F3-C081-43D1-BDE8-4531FC71D8C4}"/>
              </a:ext>
            </a:extLst>
          </p:cNvPr>
          <p:cNvSpPr/>
          <p:nvPr/>
        </p:nvSpPr>
        <p:spPr>
          <a:xfrm flipH="1">
            <a:off x="1185562" y="2727902"/>
            <a:ext cx="1023927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en-IN" sz="2000" b="1" dirty="0" err="1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Mijlpaal</a:t>
            </a:r>
            <a:endParaRPr lang="en-IN" sz="2000" b="1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16" name="Rectangle 87">
            <a:extLst>
              <a:ext uri="{FF2B5EF4-FFF2-40B4-BE49-F238E27FC236}">
                <a16:creationId xmlns:a16="http://schemas.microsoft.com/office/drawing/2014/main" id="{58E99C55-144E-434A-9BB3-3AAF28CFBEA9}"/>
              </a:ext>
            </a:extLst>
          </p:cNvPr>
          <p:cNvSpPr/>
          <p:nvPr/>
        </p:nvSpPr>
        <p:spPr>
          <a:xfrm flipH="1">
            <a:off x="1042006" y="4510942"/>
            <a:ext cx="1373728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en-IN" sz="2000" b="1" dirty="0" err="1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Producten</a:t>
            </a:r>
            <a:endParaRPr lang="en-IN" sz="2000" b="1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id="{3E6C5A3C-A2D9-46E3-88C0-188E6EFFEF08}"/>
              </a:ext>
            </a:extLst>
          </p:cNvPr>
          <p:cNvSpPr/>
          <p:nvPr/>
        </p:nvSpPr>
        <p:spPr>
          <a:xfrm flipH="1">
            <a:off x="2412681" y="851091"/>
            <a:ext cx="4532488" cy="193899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Inzicht in de economische en sociale aspecten van de wijk door middel van onderzoek op basis van bestaande rapporten en onderzoeken. Zie B70.1 voor inspiratie.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Er is een visie op de mate waarin bewoners kunnen gaan participeren tijdens het traject. Zie PC12.1 Kaders en keuze participatie voor inspiratie.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Buurt op grote lijnen geïnformeerd over verloop onderzoek. </a:t>
            </a:r>
          </a:p>
        </p:txBody>
      </p:sp>
      <p:sp>
        <p:nvSpPr>
          <p:cNvPr id="18" name="Rectangle 85">
            <a:extLst>
              <a:ext uri="{FF2B5EF4-FFF2-40B4-BE49-F238E27FC236}">
                <a16:creationId xmlns:a16="http://schemas.microsoft.com/office/drawing/2014/main" id="{42F1A6A6-B4C8-4B8A-8951-B85F32BE2EBC}"/>
              </a:ext>
            </a:extLst>
          </p:cNvPr>
          <p:cNvSpPr/>
          <p:nvPr/>
        </p:nvSpPr>
        <p:spPr>
          <a:xfrm flipH="1">
            <a:off x="2400156" y="3016226"/>
            <a:ext cx="4802205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Sociaal en economisch onderzoek in de buurt gedaan. Visie document participatie opgesteld.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Eerste informatie in de buurt is verspreid.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Interviews gedaan met 5 tot 10 sleutelfiguren in de buurt. Zie B10.1 voor inspiratie. </a:t>
            </a:r>
          </a:p>
        </p:txBody>
      </p:sp>
      <p:sp>
        <p:nvSpPr>
          <p:cNvPr id="19" name="Rectangle 85">
            <a:extLst>
              <a:ext uri="{FF2B5EF4-FFF2-40B4-BE49-F238E27FC236}">
                <a16:creationId xmlns:a16="http://schemas.microsoft.com/office/drawing/2014/main" id="{4E896EB1-7EBC-4E33-A299-DC79514C807E}"/>
              </a:ext>
            </a:extLst>
          </p:cNvPr>
          <p:cNvSpPr/>
          <p:nvPr/>
        </p:nvSpPr>
        <p:spPr>
          <a:xfrm flipH="1">
            <a:off x="2412682" y="4824401"/>
            <a:ext cx="4692020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Uitwerking buurtonderzoek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Persona van buurt opgesteld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Buurtbrief met uitleg onderzoek.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Document met mate van invloed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Document met algemene uitleg over buurtcoöperatie</a:t>
            </a:r>
          </a:p>
        </p:txBody>
      </p:sp>
    </p:spTree>
    <p:extLst>
      <p:ext uri="{BB962C8B-B14F-4D97-AF65-F5344CB8AC3E}">
        <p14:creationId xmlns:p14="http://schemas.microsoft.com/office/powerpoint/2010/main" val="105796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38">
            <a:extLst>
              <a:ext uri="{FF2B5EF4-FFF2-40B4-BE49-F238E27FC236}">
                <a16:creationId xmlns:a16="http://schemas.microsoft.com/office/drawing/2014/main" id="{843242FC-6A9C-4CCC-A4B0-BD7B407954FE}"/>
              </a:ext>
            </a:extLst>
          </p:cNvPr>
          <p:cNvGrpSpPr/>
          <p:nvPr/>
        </p:nvGrpSpPr>
        <p:grpSpPr>
          <a:xfrm>
            <a:off x="7621156" y="725256"/>
            <a:ext cx="3735101" cy="3541944"/>
            <a:chOff x="2133600" y="2205038"/>
            <a:chExt cx="1684256" cy="1957052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05E09CCA-7ABE-40D3-AAFC-01C0C9A8C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D3E7"/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B0D3E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D3139CD8-96C7-4E36-AFC9-A18DB0E1C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D3E7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B0D3E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FF7C0897-3B8B-45DA-BDB6-E02472ACA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D3E7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B0D3E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9AD7E577-0D45-4E0A-AA28-454AB1C8D4FE}"/>
              </a:ext>
            </a:extLst>
          </p:cNvPr>
          <p:cNvSpPr/>
          <p:nvPr/>
        </p:nvSpPr>
        <p:spPr>
          <a:xfrm rot="839864">
            <a:off x="7483615" y="2519104"/>
            <a:ext cx="2141741" cy="83099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solidFill>
                  <a:srgbClr val="1F79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Alt Lt" panose="02000506030000020004" pitchFamily="50" charset="0"/>
                <a:ea typeface="Microsoft JhengHei" panose="020B0604030504040204" pitchFamily="34" charset="-120"/>
              </a:rPr>
              <a:t>STAP 2</a:t>
            </a:r>
            <a:endParaRPr lang="nl-NL" sz="4800" b="0" cap="none" spc="0" dirty="0">
              <a:ln w="0"/>
              <a:solidFill>
                <a:srgbClr val="1F799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Alt Lt" panose="02000506030000020004" pitchFamily="50" charset="0"/>
              <a:ea typeface="Microsoft JhengHei" panose="020B0604030504040204" pitchFamily="34" charset="-120"/>
            </a:endParaRPr>
          </a:p>
        </p:txBody>
      </p:sp>
      <p:sp>
        <p:nvSpPr>
          <p:cNvPr id="104" name="Rechthoek 103">
            <a:extLst>
              <a:ext uri="{FF2B5EF4-FFF2-40B4-BE49-F238E27FC236}">
                <a16:creationId xmlns:a16="http://schemas.microsoft.com/office/drawing/2014/main" id="{DBA51272-2CE0-4ACE-9C6D-03F2FE50D161}"/>
              </a:ext>
            </a:extLst>
          </p:cNvPr>
          <p:cNvSpPr/>
          <p:nvPr/>
        </p:nvSpPr>
        <p:spPr>
          <a:xfrm rot="20552322">
            <a:off x="9066588" y="2617458"/>
            <a:ext cx="2710894" cy="5847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rgbClr val="1F79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Alt Lt" panose="02000506030000020004" pitchFamily="50" charset="0"/>
                <a:ea typeface="Microsoft JhengHei" panose="020B0604030504040204" pitchFamily="34" charset="-120"/>
              </a:rPr>
              <a:t>Coalitie</a:t>
            </a:r>
            <a:endParaRPr lang="nl-NL" sz="2000" b="0" cap="none" spc="0" dirty="0">
              <a:ln w="0"/>
              <a:solidFill>
                <a:srgbClr val="1F799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Alt Lt" panose="02000506030000020004" pitchFamily="50" charset="0"/>
              <a:ea typeface="Microsoft JhengHei" panose="020B0604030504040204" pitchFamily="34" charset="-120"/>
            </a:endParaRPr>
          </a:p>
        </p:txBody>
      </p:sp>
      <p:pic>
        <p:nvPicPr>
          <p:cNvPr id="4" name="Graphic 3" descr="Doel silhouet">
            <a:extLst>
              <a:ext uri="{FF2B5EF4-FFF2-40B4-BE49-F238E27FC236}">
                <a16:creationId xmlns:a16="http://schemas.microsoft.com/office/drawing/2014/main" id="{F1583C96-245A-4832-8533-56647EEB2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478" y="1144804"/>
            <a:ext cx="1167486" cy="1167486"/>
          </a:xfrm>
          <a:prstGeom prst="rect">
            <a:avLst/>
          </a:prstGeom>
        </p:spPr>
      </p:pic>
      <p:pic>
        <p:nvPicPr>
          <p:cNvPr id="6" name="Graphic 5" descr="Vlag toevoegen silhouet">
            <a:extLst>
              <a:ext uri="{FF2B5EF4-FFF2-40B4-BE49-F238E27FC236}">
                <a16:creationId xmlns:a16="http://schemas.microsoft.com/office/drawing/2014/main" id="{5B86FD59-550B-4E78-B54B-A9A53645D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478" y="2909844"/>
            <a:ext cx="1167486" cy="1167486"/>
          </a:xfrm>
          <a:prstGeom prst="rect">
            <a:avLst/>
          </a:prstGeom>
        </p:spPr>
      </p:pic>
      <p:pic>
        <p:nvPicPr>
          <p:cNvPr id="8" name="Graphic 7" descr="Zoeken in inventaris silhouet">
            <a:extLst>
              <a:ext uri="{FF2B5EF4-FFF2-40B4-BE49-F238E27FC236}">
                <a16:creationId xmlns:a16="http://schemas.microsoft.com/office/drawing/2014/main" id="{B423805A-1F9E-4FE0-AD9B-638E41EA4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9479" y="4674884"/>
            <a:ext cx="1167485" cy="1167485"/>
          </a:xfrm>
          <a:prstGeom prst="rect">
            <a:avLst/>
          </a:prstGeom>
        </p:spPr>
      </p:pic>
      <p:sp>
        <p:nvSpPr>
          <p:cNvPr id="14" name="Rectangle 87">
            <a:extLst>
              <a:ext uri="{FF2B5EF4-FFF2-40B4-BE49-F238E27FC236}">
                <a16:creationId xmlns:a16="http://schemas.microsoft.com/office/drawing/2014/main" id="{7E9F2A26-EEA5-4DA6-8F98-67D4DC1B8757}"/>
              </a:ext>
            </a:extLst>
          </p:cNvPr>
          <p:cNvSpPr/>
          <p:nvPr/>
        </p:nvSpPr>
        <p:spPr>
          <a:xfrm flipH="1">
            <a:off x="1334896" y="837027"/>
            <a:ext cx="722503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en-IN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Doel</a:t>
            </a:r>
          </a:p>
        </p:txBody>
      </p:sp>
      <p:sp>
        <p:nvSpPr>
          <p:cNvPr id="15" name="Rectangle 87">
            <a:extLst>
              <a:ext uri="{FF2B5EF4-FFF2-40B4-BE49-F238E27FC236}">
                <a16:creationId xmlns:a16="http://schemas.microsoft.com/office/drawing/2014/main" id="{C84779F3-C081-43D1-BDE8-4531FC71D8C4}"/>
              </a:ext>
            </a:extLst>
          </p:cNvPr>
          <p:cNvSpPr/>
          <p:nvPr/>
        </p:nvSpPr>
        <p:spPr>
          <a:xfrm flipH="1">
            <a:off x="1173036" y="2602067"/>
            <a:ext cx="1023927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nl-NL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Mijlpaal</a:t>
            </a:r>
          </a:p>
        </p:txBody>
      </p:sp>
      <p:sp>
        <p:nvSpPr>
          <p:cNvPr id="16" name="Rectangle 87">
            <a:extLst>
              <a:ext uri="{FF2B5EF4-FFF2-40B4-BE49-F238E27FC236}">
                <a16:creationId xmlns:a16="http://schemas.microsoft.com/office/drawing/2014/main" id="{58E99C55-144E-434A-9BB3-3AAF28CFBEA9}"/>
              </a:ext>
            </a:extLst>
          </p:cNvPr>
          <p:cNvSpPr/>
          <p:nvPr/>
        </p:nvSpPr>
        <p:spPr>
          <a:xfrm flipH="1">
            <a:off x="1029480" y="4385107"/>
            <a:ext cx="1373728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nl-NL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Producten</a:t>
            </a:r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id="{3E6C5A3C-A2D9-46E3-88C0-188E6EFFEF08}"/>
              </a:ext>
            </a:extLst>
          </p:cNvPr>
          <p:cNvSpPr/>
          <p:nvPr/>
        </p:nvSpPr>
        <p:spPr>
          <a:xfrm flipH="1">
            <a:off x="2400156" y="875544"/>
            <a:ext cx="5014755" cy="193899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</a:rPr>
              <a:t>Er is een voldoende grote groep woningeigenaren en bewoners die achter het initiatief staat en overweegt lid te worden van de coöperatie. Rond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</a:rPr>
              <a:t>De mate waarin woningeigenaren en/of bewoners invloed krijgen op of kunnen participeren, is in de basis bepaald. Zie </a:t>
            </a: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PC12.1 Kaders en keuze participatie. </a:t>
            </a: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</a:rPr>
              <a:t>Duidelijkheid over wat lidmaatschap inhoudt voor bewoners.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18" name="Rectangle 85">
            <a:extLst>
              <a:ext uri="{FF2B5EF4-FFF2-40B4-BE49-F238E27FC236}">
                <a16:creationId xmlns:a16="http://schemas.microsoft.com/office/drawing/2014/main" id="{42F1A6A6-B4C8-4B8A-8951-B85F32BE2EBC}"/>
              </a:ext>
            </a:extLst>
          </p:cNvPr>
          <p:cNvSpPr/>
          <p:nvPr/>
        </p:nvSpPr>
        <p:spPr>
          <a:xfrm flipH="1">
            <a:off x="2398117" y="2673160"/>
            <a:ext cx="5221000" cy="17235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Hele buurt heeft informatie ontvangen over het proces en over mogelijk lidmaatschap.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Iedereen heeft zijn/haar mening kunnen laten horen door middel van enquête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Knelpunten en vragen van bewoners zijn bekend en beantwoord naar kunde.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Er is een concept lijst van uitgangspunten op basis van benoemde knelpunten en vragen. </a:t>
            </a:r>
          </a:p>
        </p:txBody>
      </p:sp>
      <p:sp>
        <p:nvSpPr>
          <p:cNvPr id="19" name="Rectangle 85">
            <a:extLst>
              <a:ext uri="{FF2B5EF4-FFF2-40B4-BE49-F238E27FC236}">
                <a16:creationId xmlns:a16="http://schemas.microsoft.com/office/drawing/2014/main" id="{4E896EB1-7EBC-4E33-A299-DC79514C807E}"/>
              </a:ext>
            </a:extLst>
          </p:cNvPr>
          <p:cNvSpPr/>
          <p:nvPr/>
        </p:nvSpPr>
        <p:spPr>
          <a:xfrm flipH="1">
            <a:off x="2400154" y="4657429"/>
            <a:ext cx="3124344" cy="15081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Narratief BES/lokaal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Bewonersbrief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Website teksten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Buurtonderzoek via enquête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FAQ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Opzet </a:t>
            </a:r>
            <a:r>
              <a:rPr lang="nl-NL" sz="1400" dirty="0" err="1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buurtwebinar</a:t>
            </a: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 informatief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20" name="Rectangle 85">
            <a:extLst>
              <a:ext uri="{FF2B5EF4-FFF2-40B4-BE49-F238E27FC236}">
                <a16:creationId xmlns:a16="http://schemas.microsoft.com/office/drawing/2014/main" id="{9DBDEF11-BBA9-4808-9827-627EC6A9B713}"/>
              </a:ext>
            </a:extLst>
          </p:cNvPr>
          <p:cNvSpPr/>
          <p:nvPr/>
        </p:nvSpPr>
        <p:spPr>
          <a:xfrm flipH="1">
            <a:off x="6307555" y="4674884"/>
            <a:ext cx="4241498" cy="1292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Concept lijst van uitgangspunten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Uiteenzetting proces in de wijk eerste 5 stappen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Notitie lidmaatschap coöperatie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FAQ Buurtonderhoudsplan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4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38">
            <a:extLst>
              <a:ext uri="{FF2B5EF4-FFF2-40B4-BE49-F238E27FC236}">
                <a16:creationId xmlns:a16="http://schemas.microsoft.com/office/drawing/2014/main" id="{843242FC-6A9C-4CCC-A4B0-BD7B407954FE}"/>
              </a:ext>
            </a:extLst>
          </p:cNvPr>
          <p:cNvGrpSpPr/>
          <p:nvPr/>
        </p:nvGrpSpPr>
        <p:grpSpPr>
          <a:xfrm>
            <a:off x="7621156" y="725256"/>
            <a:ext cx="3735101" cy="3541944"/>
            <a:chOff x="2133600" y="2205038"/>
            <a:chExt cx="1684256" cy="1957052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05E09CCA-7ABE-40D3-AAFC-01C0C9A8C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799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1F799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D3139CD8-96C7-4E36-AFC9-A18DB0E1C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799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1F799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FF7C0897-3B8B-45DA-BDB6-E02472ACA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7990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1F799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9AD7E577-0D45-4E0A-AA28-454AB1C8D4FE}"/>
              </a:ext>
            </a:extLst>
          </p:cNvPr>
          <p:cNvSpPr/>
          <p:nvPr/>
        </p:nvSpPr>
        <p:spPr>
          <a:xfrm rot="839864">
            <a:off x="7483615" y="2519104"/>
            <a:ext cx="2141741" cy="83099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solidFill>
                  <a:srgbClr val="1F79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Alt Lt" panose="02000506030000020004" pitchFamily="50" charset="0"/>
                <a:ea typeface="Microsoft JhengHei" panose="020B0604030504040204" pitchFamily="34" charset="-120"/>
              </a:rPr>
              <a:t>STAP 3</a:t>
            </a:r>
            <a:endParaRPr lang="nl-NL" sz="4800" b="0" cap="none" spc="0" dirty="0">
              <a:ln w="0"/>
              <a:solidFill>
                <a:srgbClr val="1F799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Alt Lt" panose="02000506030000020004" pitchFamily="50" charset="0"/>
              <a:ea typeface="Microsoft JhengHei" panose="020B0604030504040204" pitchFamily="34" charset="-120"/>
            </a:endParaRPr>
          </a:p>
        </p:txBody>
      </p:sp>
      <p:sp>
        <p:nvSpPr>
          <p:cNvPr id="104" name="Rechthoek 103">
            <a:extLst>
              <a:ext uri="{FF2B5EF4-FFF2-40B4-BE49-F238E27FC236}">
                <a16:creationId xmlns:a16="http://schemas.microsoft.com/office/drawing/2014/main" id="{DBA51272-2CE0-4ACE-9C6D-03F2FE50D161}"/>
              </a:ext>
            </a:extLst>
          </p:cNvPr>
          <p:cNvSpPr/>
          <p:nvPr/>
        </p:nvSpPr>
        <p:spPr>
          <a:xfrm rot="20552322">
            <a:off x="9066588" y="2617458"/>
            <a:ext cx="2710894" cy="5847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rgbClr val="1F79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Alt Lt" panose="02000506030000020004" pitchFamily="50" charset="0"/>
                <a:ea typeface="Microsoft JhengHei" panose="020B0604030504040204" pitchFamily="34" charset="-120"/>
              </a:rPr>
              <a:t>Definitie</a:t>
            </a:r>
            <a:endParaRPr lang="nl-NL" sz="2000" b="0" cap="none" spc="0" dirty="0">
              <a:ln w="0"/>
              <a:solidFill>
                <a:srgbClr val="1F799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Alt Lt" panose="02000506030000020004" pitchFamily="50" charset="0"/>
              <a:ea typeface="Microsoft JhengHei" panose="020B0604030504040204" pitchFamily="34" charset="-120"/>
            </a:endParaRPr>
          </a:p>
        </p:txBody>
      </p:sp>
      <p:pic>
        <p:nvPicPr>
          <p:cNvPr id="4" name="Graphic 3" descr="Doel silhouet">
            <a:extLst>
              <a:ext uri="{FF2B5EF4-FFF2-40B4-BE49-F238E27FC236}">
                <a16:creationId xmlns:a16="http://schemas.microsoft.com/office/drawing/2014/main" id="{F1583C96-245A-4832-8533-56647EEB2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478" y="1144804"/>
            <a:ext cx="1167486" cy="1167486"/>
          </a:xfrm>
          <a:prstGeom prst="rect">
            <a:avLst/>
          </a:prstGeom>
        </p:spPr>
      </p:pic>
      <p:pic>
        <p:nvPicPr>
          <p:cNvPr id="6" name="Graphic 5" descr="Vlag toevoegen silhouet">
            <a:extLst>
              <a:ext uri="{FF2B5EF4-FFF2-40B4-BE49-F238E27FC236}">
                <a16:creationId xmlns:a16="http://schemas.microsoft.com/office/drawing/2014/main" id="{5B86FD59-550B-4E78-B54B-A9A53645D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478" y="2909844"/>
            <a:ext cx="1167486" cy="1167486"/>
          </a:xfrm>
          <a:prstGeom prst="rect">
            <a:avLst/>
          </a:prstGeom>
        </p:spPr>
      </p:pic>
      <p:pic>
        <p:nvPicPr>
          <p:cNvPr id="8" name="Graphic 7" descr="Zoeken in inventaris silhouet">
            <a:extLst>
              <a:ext uri="{FF2B5EF4-FFF2-40B4-BE49-F238E27FC236}">
                <a16:creationId xmlns:a16="http://schemas.microsoft.com/office/drawing/2014/main" id="{B423805A-1F9E-4FE0-AD9B-638E41EA4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9479" y="4674884"/>
            <a:ext cx="1167485" cy="1167485"/>
          </a:xfrm>
          <a:prstGeom prst="rect">
            <a:avLst/>
          </a:prstGeom>
        </p:spPr>
      </p:pic>
      <p:sp>
        <p:nvSpPr>
          <p:cNvPr id="14" name="Rectangle 87">
            <a:extLst>
              <a:ext uri="{FF2B5EF4-FFF2-40B4-BE49-F238E27FC236}">
                <a16:creationId xmlns:a16="http://schemas.microsoft.com/office/drawing/2014/main" id="{7E9F2A26-EEA5-4DA6-8F98-67D4DC1B8757}"/>
              </a:ext>
            </a:extLst>
          </p:cNvPr>
          <p:cNvSpPr/>
          <p:nvPr/>
        </p:nvSpPr>
        <p:spPr>
          <a:xfrm flipH="1">
            <a:off x="1290636" y="1294227"/>
            <a:ext cx="627253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en-IN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Doel</a:t>
            </a:r>
          </a:p>
        </p:txBody>
      </p:sp>
      <p:sp>
        <p:nvSpPr>
          <p:cNvPr id="15" name="Rectangle 87">
            <a:extLst>
              <a:ext uri="{FF2B5EF4-FFF2-40B4-BE49-F238E27FC236}">
                <a16:creationId xmlns:a16="http://schemas.microsoft.com/office/drawing/2014/main" id="{C84779F3-C081-43D1-BDE8-4531FC71D8C4}"/>
              </a:ext>
            </a:extLst>
          </p:cNvPr>
          <p:cNvSpPr/>
          <p:nvPr/>
        </p:nvSpPr>
        <p:spPr>
          <a:xfrm flipH="1">
            <a:off x="1169983" y="2779637"/>
            <a:ext cx="1023927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nl-NL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Mijlpaal</a:t>
            </a:r>
          </a:p>
        </p:txBody>
      </p:sp>
      <p:sp>
        <p:nvSpPr>
          <p:cNvPr id="16" name="Rectangle 87">
            <a:extLst>
              <a:ext uri="{FF2B5EF4-FFF2-40B4-BE49-F238E27FC236}">
                <a16:creationId xmlns:a16="http://schemas.microsoft.com/office/drawing/2014/main" id="{58E99C55-144E-434A-9BB3-3AAF28CFBEA9}"/>
              </a:ext>
            </a:extLst>
          </p:cNvPr>
          <p:cNvSpPr/>
          <p:nvPr/>
        </p:nvSpPr>
        <p:spPr>
          <a:xfrm flipH="1">
            <a:off x="995082" y="4614676"/>
            <a:ext cx="1373728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nl-NL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Producten</a:t>
            </a:r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id="{3E6C5A3C-A2D9-46E3-88C0-188E6EFFEF08}"/>
              </a:ext>
            </a:extLst>
          </p:cNvPr>
          <p:cNvSpPr/>
          <p:nvPr/>
        </p:nvSpPr>
        <p:spPr>
          <a:xfrm flipH="1">
            <a:off x="2400156" y="1297660"/>
            <a:ext cx="4532488" cy="1292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</a:rPr>
              <a:t>Het ontwerp voldoet aan de eisen die de bewoners hebben gesteld. Hiervoor is samen met de bewoners een buurtenergieplan opgesteld. Zie OV20.3 voor inspiratie.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</a:rPr>
              <a:t>Er is een voorganger van de coöperatie opgericht. Bijvoorbeeld in de vorm van een buurtcomité. </a:t>
            </a:r>
            <a:endParaRPr lang="en-IN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18" name="Rectangle 85">
            <a:extLst>
              <a:ext uri="{FF2B5EF4-FFF2-40B4-BE49-F238E27FC236}">
                <a16:creationId xmlns:a16="http://schemas.microsoft.com/office/drawing/2014/main" id="{42F1A6A6-B4C8-4B8A-8951-B85F32BE2EBC}"/>
              </a:ext>
            </a:extLst>
          </p:cNvPr>
          <p:cNvSpPr/>
          <p:nvPr/>
        </p:nvSpPr>
        <p:spPr>
          <a:xfrm flipH="1">
            <a:off x="2400155" y="2839225"/>
            <a:ext cx="5220999" cy="646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Concept lijst van buurtuitgangspunten goedgekeurd.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Er is dan wel een coöperatie dan wel een overgangsentiteit opgericht. </a:t>
            </a:r>
            <a:endParaRPr lang="en-IN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19" name="Rectangle 85">
            <a:extLst>
              <a:ext uri="{FF2B5EF4-FFF2-40B4-BE49-F238E27FC236}">
                <a16:creationId xmlns:a16="http://schemas.microsoft.com/office/drawing/2014/main" id="{4E896EB1-7EBC-4E33-A299-DC79514C807E}"/>
              </a:ext>
            </a:extLst>
          </p:cNvPr>
          <p:cNvSpPr/>
          <p:nvPr/>
        </p:nvSpPr>
        <p:spPr>
          <a:xfrm flipH="1">
            <a:off x="2400156" y="4698566"/>
            <a:ext cx="3124344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Draaiboek buurtbijeenkomst </a:t>
            </a:r>
            <a:r>
              <a:rPr lang="nl-NL" sz="1400" dirty="0" err="1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NvU</a:t>
            </a: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 stemming. Zie PC10.3 voor inspiratie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Statuten coöperatie. Zie B70.2 Concept statuten. </a:t>
            </a:r>
            <a:endParaRPr lang="en-IN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38">
            <a:extLst>
              <a:ext uri="{FF2B5EF4-FFF2-40B4-BE49-F238E27FC236}">
                <a16:creationId xmlns:a16="http://schemas.microsoft.com/office/drawing/2014/main" id="{843242FC-6A9C-4CCC-A4B0-BD7B407954FE}"/>
              </a:ext>
            </a:extLst>
          </p:cNvPr>
          <p:cNvGrpSpPr/>
          <p:nvPr/>
        </p:nvGrpSpPr>
        <p:grpSpPr>
          <a:xfrm>
            <a:off x="7621156" y="725256"/>
            <a:ext cx="3735101" cy="3541944"/>
            <a:chOff x="2133600" y="2205038"/>
            <a:chExt cx="1684256" cy="1957052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05E09CCA-7ABE-40D3-AAFC-01C0C9A8C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D4D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F0D4D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D3139CD8-96C7-4E36-AFC9-A18DB0E1C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D4D9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F0D4D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FF7C0897-3B8B-45DA-BDB6-E02472ACA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D4D9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F0D4D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9AD7E577-0D45-4E0A-AA28-454AB1C8D4FE}"/>
              </a:ext>
            </a:extLst>
          </p:cNvPr>
          <p:cNvSpPr/>
          <p:nvPr/>
        </p:nvSpPr>
        <p:spPr>
          <a:xfrm rot="839864">
            <a:off x="7483615" y="2519104"/>
            <a:ext cx="2141741" cy="83099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solidFill>
                  <a:srgbClr val="1F79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Alt Lt" panose="02000506030000020004" pitchFamily="50" charset="0"/>
                <a:ea typeface="Microsoft JhengHei" panose="020B0604030504040204" pitchFamily="34" charset="-120"/>
              </a:rPr>
              <a:t>STAP 4</a:t>
            </a:r>
            <a:endParaRPr lang="nl-NL" sz="4800" b="0" cap="none" spc="0" dirty="0">
              <a:ln w="0"/>
              <a:solidFill>
                <a:srgbClr val="1F799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Alt Lt" panose="02000506030000020004" pitchFamily="50" charset="0"/>
              <a:ea typeface="Microsoft JhengHei" panose="020B0604030504040204" pitchFamily="34" charset="-120"/>
            </a:endParaRPr>
          </a:p>
        </p:txBody>
      </p:sp>
      <p:sp>
        <p:nvSpPr>
          <p:cNvPr id="104" name="Rechthoek 103">
            <a:extLst>
              <a:ext uri="{FF2B5EF4-FFF2-40B4-BE49-F238E27FC236}">
                <a16:creationId xmlns:a16="http://schemas.microsoft.com/office/drawing/2014/main" id="{DBA51272-2CE0-4ACE-9C6D-03F2FE50D161}"/>
              </a:ext>
            </a:extLst>
          </p:cNvPr>
          <p:cNvSpPr/>
          <p:nvPr/>
        </p:nvSpPr>
        <p:spPr>
          <a:xfrm rot="20552322">
            <a:off x="9066588" y="2617458"/>
            <a:ext cx="2710894" cy="5847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rgbClr val="1F79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Alt Lt" panose="02000506030000020004" pitchFamily="50" charset="0"/>
                <a:ea typeface="Microsoft JhengHei" panose="020B0604030504040204" pitchFamily="34" charset="-120"/>
              </a:rPr>
              <a:t>Ontwerp</a:t>
            </a:r>
            <a:endParaRPr lang="nl-NL" sz="2000" b="0" cap="none" spc="0" dirty="0">
              <a:ln w="0"/>
              <a:solidFill>
                <a:srgbClr val="1F799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Alt Lt" panose="02000506030000020004" pitchFamily="50" charset="0"/>
              <a:ea typeface="Microsoft JhengHei" panose="020B0604030504040204" pitchFamily="34" charset="-120"/>
            </a:endParaRPr>
          </a:p>
        </p:txBody>
      </p:sp>
      <p:pic>
        <p:nvPicPr>
          <p:cNvPr id="4" name="Graphic 3" descr="Doel silhouet">
            <a:extLst>
              <a:ext uri="{FF2B5EF4-FFF2-40B4-BE49-F238E27FC236}">
                <a16:creationId xmlns:a16="http://schemas.microsoft.com/office/drawing/2014/main" id="{F1583C96-245A-4832-8533-56647EEB2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478" y="1144804"/>
            <a:ext cx="1167486" cy="1167486"/>
          </a:xfrm>
          <a:prstGeom prst="rect">
            <a:avLst/>
          </a:prstGeom>
        </p:spPr>
      </p:pic>
      <p:pic>
        <p:nvPicPr>
          <p:cNvPr id="6" name="Graphic 5" descr="Vlag toevoegen silhouet">
            <a:extLst>
              <a:ext uri="{FF2B5EF4-FFF2-40B4-BE49-F238E27FC236}">
                <a16:creationId xmlns:a16="http://schemas.microsoft.com/office/drawing/2014/main" id="{5B86FD59-550B-4E78-B54B-A9A53645D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478" y="2909844"/>
            <a:ext cx="1167486" cy="1167486"/>
          </a:xfrm>
          <a:prstGeom prst="rect">
            <a:avLst/>
          </a:prstGeom>
        </p:spPr>
      </p:pic>
      <p:pic>
        <p:nvPicPr>
          <p:cNvPr id="8" name="Graphic 7" descr="Zoeken in inventaris silhouet">
            <a:extLst>
              <a:ext uri="{FF2B5EF4-FFF2-40B4-BE49-F238E27FC236}">
                <a16:creationId xmlns:a16="http://schemas.microsoft.com/office/drawing/2014/main" id="{B423805A-1F9E-4FE0-AD9B-638E41EA4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9479" y="4674884"/>
            <a:ext cx="1167485" cy="1167485"/>
          </a:xfrm>
          <a:prstGeom prst="rect">
            <a:avLst/>
          </a:prstGeom>
        </p:spPr>
      </p:pic>
      <p:sp>
        <p:nvSpPr>
          <p:cNvPr id="14" name="Rectangle 87">
            <a:extLst>
              <a:ext uri="{FF2B5EF4-FFF2-40B4-BE49-F238E27FC236}">
                <a16:creationId xmlns:a16="http://schemas.microsoft.com/office/drawing/2014/main" id="{7E9F2A26-EEA5-4DA6-8F98-67D4DC1B8757}"/>
              </a:ext>
            </a:extLst>
          </p:cNvPr>
          <p:cNvSpPr/>
          <p:nvPr/>
        </p:nvSpPr>
        <p:spPr>
          <a:xfrm flipH="1">
            <a:off x="1354976" y="1280692"/>
            <a:ext cx="598678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en-IN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Doel</a:t>
            </a:r>
          </a:p>
        </p:txBody>
      </p:sp>
      <p:sp>
        <p:nvSpPr>
          <p:cNvPr id="15" name="Rectangle 87">
            <a:extLst>
              <a:ext uri="{FF2B5EF4-FFF2-40B4-BE49-F238E27FC236}">
                <a16:creationId xmlns:a16="http://schemas.microsoft.com/office/drawing/2014/main" id="{C84779F3-C081-43D1-BDE8-4531FC71D8C4}"/>
              </a:ext>
            </a:extLst>
          </p:cNvPr>
          <p:cNvSpPr/>
          <p:nvPr/>
        </p:nvSpPr>
        <p:spPr>
          <a:xfrm flipH="1">
            <a:off x="1173037" y="2856772"/>
            <a:ext cx="1023927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nl-NL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Mijlpaal</a:t>
            </a:r>
          </a:p>
        </p:txBody>
      </p:sp>
      <p:sp>
        <p:nvSpPr>
          <p:cNvPr id="16" name="Rectangle 87">
            <a:extLst>
              <a:ext uri="{FF2B5EF4-FFF2-40B4-BE49-F238E27FC236}">
                <a16:creationId xmlns:a16="http://schemas.microsoft.com/office/drawing/2014/main" id="{58E99C55-144E-434A-9BB3-3AAF28CFBEA9}"/>
              </a:ext>
            </a:extLst>
          </p:cNvPr>
          <p:cNvSpPr/>
          <p:nvPr/>
        </p:nvSpPr>
        <p:spPr>
          <a:xfrm flipH="1">
            <a:off x="1026427" y="4692393"/>
            <a:ext cx="1373728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nl-NL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Producten</a:t>
            </a:r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id="{3E6C5A3C-A2D9-46E3-88C0-188E6EFFEF08}"/>
              </a:ext>
            </a:extLst>
          </p:cNvPr>
          <p:cNvSpPr/>
          <p:nvPr/>
        </p:nvSpPr>
        <p:spPr>
          <a:xfrm flipH="1">
            <a:off x="2400155" y="1297660"/>
            <a:ext cx="5014754" cy="646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</a:rPr>
              <a:t>Uitvoeringsplan voor het hele proces is akkoord in de buurt.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</a:rPr>
              <a:t>De financieringsmogelijkheden worden overlegd met de buurt. </a:t>
            </a:r>
            <a:endParaRPr lang="en-IN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18" name="Rectangle 85">
            <a:extLst>
              <a:ext uri="{FF2B5EF4-FFF2-40B4-BE49-F238E27FC236}">
                <a16:creationId xmlns:a16="http://schemas.microsoft.com/office/drawing/2014/main" id="{42F1A6A6-B4C8-4B8A-8951-B85F32BE2EBC}"/>
              </a:ext>
            </a:extLst>
          </p:cNvPr>
          <p:cNvSpPr/>
          <p:nvPr/>
        </p:nvSpPr>
        <p:spPr>
          <a:xfrm flipH="1">
            <a:off x="2400156" y="2839225"/>
            <a:ext cx="5014754" cy="1292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Met het uitvoeringsplan is ingestemd door de partners en de buurt.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Aanbod bijdrage aansluitkosten (BAK) is geaccepteerd door partners en de buurt.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Er zijn voldoende woningen geïnventariseerd om een beeld te hebben van noodzakelijke aanpassingen alle woningen. </a:t>
            </a:r>
          </a:p>
        </p:txBody>
      </p:sp>
      <p:sp>
        <p:nvSpPr>
          <p:cNvPr id="19" name="Rectangle 85">
            <a:extLst>
              <a:ext uri="{FF2B5EF4-FFF2-40B4-BE49-F238E27FC236}">
                <a16:creationId xmlns:a16="http://schemas.microsoft.com/office/drawing/2014/main" id="{4E896EB1-7EBC-4E33-A299-DC79514C807E}"/>
              </a:ext>
            </a:extLst>
          </p:cNvPr>
          <p:cNvSpPr/>
          <p:nvPr/>
        </p:nvSpPr>
        <p:spPr>
          <a:xfrm flipH="1">
            <a:off x="2400156" y="4698566"/>
            <a:ext cx="3124344" cy="1292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Leesbaar uitvoeringsplan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Leesbaar document met technische specificaties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Aanbod BAK voor alle bewoners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Aanbod lidmaatschap alle bewoners </a:t>
            </a:r>
            <a:endParaRPr lang="en-IN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0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38">
            <a:extLst>
              <a:ext uri="{FF2B5EF4-FFF2-40B4-BE49-F238E27FC236}">
                <a16:creationId xmlns:a16="http://schemas.microsoft.com/office/drawing/2014/main" id="{843242FC-6A9C-4CCC-A4B0-BD7B407954FE}"/>
              </a:ext>
            </a:extLst>
          </p:cNvPr>
          <p:cNvGrpSpPr/>
          <p:nvPr/>
        </p:nvGrpSpPr>
        <p:grpSpPr>
          <a:xfrm>
            <a:off x="7621156" y="725256"/>
            <a:ext cx="3735101" cy="3541944"/>
            <a:chOff x="2133600" y="2205038"/>
            <a:chExt cx="1684256" cy="1957052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05E09CCA-7ABE-40D3-AAFC-01C0C9A8C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7283"/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CC728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D3139CD8-96C7-4E36-AFC9-A18DB0E1C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7283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CC728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FF7C0897-3B8B-45DA-BDB6-E02472ACA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7283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CC728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9AD7E577-0D45-4E0A-AA28-454AB1C8D4FE}"/>
              </a:ext>
            </a:extLst>
          </p:cNvPr>
          <p:cNvSpPr/>
          <p:nvPr/>
        </p:nvSpPr>
        <p:spPr>
          <a:xfrm rot="839864">
            <a:off x="7483615" y="2519104"/>
            <a:ext cx="2141741" cy="83099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solidFill>
                  <a:srgbClr val="1F79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Alt Lt" panose="02000506030000020004" pitchFamily="50" charset="0"/>
                <a:ea typeface="Microsoft JhengHei" panose="020B0604030504040204" pitchFamily="34" charset="-120"/>
              </a:rPr>
              <a:t>STAP 5</a:t>
            </a:r>
            <a:endParaRPr lang="nl-NL" sz="4800" b="0" cap="none" spc="0" dirty="0">
              <a:ln w="0"/>
              <a:solidFill>
                <a:srgbClr val="1F799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Alt Lt" panose="02000506030000020004" pitchFamily="50" charset="0"/>
              <a:ea typeface="Microsoft JhengHei" panose="020B0604030504040204" pitchFamily="34" charset="-120"/>
            </a:endParaRPr>
          </a:p>
        </p:txBody>
      </p:sp>
      <p:sp>
        <p:nvSpPr>
          <p:cNvPr id="104" name="Rechthoek 103">
            <a:extLst>
              <a:ext uri="{FF2B5EF4-FFF2-40B4-BE49-F238E27FC236}">
                <a16:creationId xmlns:a16="http://schemas.microsoft.com/office/drawing/2014/main" id="{DBA51272-2CE0-4ACE-9C6D-03F2FE50D161}"/>
              </a:ext>
            </a:extLst>
          </p:cNvPr>
          <p:cNvSpPr/>
          <p:nvPr/>
        </p:nvSpPr>
        <p:spPr>
          <a:xfrm rot="20552322">
            <a:off x="9066588" y="2617458"/>
            <a:ext cx="2710894" cy="5847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rgbClr val="1F79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Alt Lt" panose="02000506030000020004" pitchFamily="50" charset="0"/>
                <a:ea typeface="Microsoft JhengHei" panose="020B0604030504040204" pitchFamily="34" charset="-120"/>
              </a:rPr>
              <a:t>Uitwerking</a:t>
            </a:r>
            <a:endParaRPr lang="nl-NL" sz="2000" b="0" cap="none" spc="0" dirty="0">
              <a:ln w="0"/>
              <a:solidFill>
                <a:srgbClr val="1F799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Alt Lt" panose="02000506030000020004" pitchFamily="50" charset="0"/>
              <a:ea typeface="Microsoft JhengHei" panose="020B0604030504040204" pitchFamily="34" charset="-120"/>
            </a:endParaRPr>
          </a:p>
        </p:txBody>
      </p:sp>
      <p:pic>
        <p:nvPicPr>
          <p:cNvPr id="4" name="Graphic 3" descr="Doel silhouet">
            <a:extLst>
              <a:ext uri="{FF2B5EF4-FFF2-40B4-BE49-F238E27FC236}">
                <a16:creationId xmlns:a16="http://schemas.microsoft.com/office/drawing/2014/main" id="{F1583C96-245A-4832-8533-56647EEB2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478" y="1144804"/>
            <a:ext cx="1167486" cy="1167486"/>
          </a:xfrm>
          <a:prstGeom prst="rect">
            <a:avLst/>
          </a:prstGeom>
        </p:spPr>
      </p:pic>
      <p:pic>
        <p:nvPicPr>
          <p:cNvPr id="6" name="Graphic 5" descr="Vlag toevoegen silhouet">
            <a:extLst>
              <a:ext uri="{FF2B5EF4-FFF2-40B4-BE49-F238E27FC236}">
                <a16:creationId xmlns:a16="http://schemas.microsoft.com/office/drawing/2014/main" id="{5B86FD59-550B-4E78-B54B-A9A53645D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478" y="2909844"/>
            <a:ext cx="1167486" cy="1167486"/>
          </a:xfrm>
          <a:prstGeom prst="rect">
            <a:avLst/>
          </a:prstGeom>
        </p:spPr>
      </p:pic>
      <p:pic>
        <p:nvPicPr>
          <p:cNvPr id="8" name="Graphic 7" descr="Zoeken in inventaris silhouet">
            <a:extLst>
              <a:ext uri="{FF2B5EF4-FFF2-40B4-BE49-F238E27FC236}">
                <a16:creationId xmlns:a16="http://schemas.microsoft.com/office/drawing/2014/main" id="{B423805A-1F9E-4FE0-AD9B-638E41EA4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9479" y="4674884"/>
            <a:ext cx="1167485" cy="1167485"/>
          </a:xfrm>
          <a:prstGeom prst="rect">
            <a:avLst/>
          </a:prstGeom>
        </p:spPr>
      </p:pic>
      <p:sp>
        <p:nvSpPr>
          <p:cNvPr id="14" name="Rectangle 87">
            <a:extLst>
              <a:ext uri="{FF2B5EF4-FFF2-40B4-BE49-F238E27FC236}">
                <a16:creationId xmlns:a16="http://schemas.microsoft.com/office/drawing/2014/main" id="{7E9F2A26-EEA5-4DA6-8F98-67D4DC1B8757}"/>
              </a:ext>
            </a:extLst>
          </p:cNvPr>
          <p:cNvSpPr/>
          <p:nvPr/>
        </p:nvSpPr>
        <p:spPr>
          <a:xfrm flipH="1">
            <a:off x="1334896" y="837027"/>
            <a:ext cx="722503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en-IN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Doel</a:t>
            </a:r>
          </a:p>
        </p:txBody>
      </p:sp>
      <p:sp>
        <p:nvSpPr>
          <p:cNvPr id="15" name="Rectangle 87">
            <a:extLst>
              <a:ext uri="{FF2B5EF4-FFF2-40B4-BE49-F238E27FC236}">
                <a16:creationId xmlns:a16="http://schemas.microsoft.com/office/drawing/2014/main" id="{C84779F3-C081-43D1-BDE8-4531FC71D8C4}"/>
              </a:ext>
            </a:extLst>
          </p:cNvPr>
          <p:cNvSpPr/>
          <p:nvPr/>
        </p:nvSpPr>
        <p:spPr>
          <a:xfrm flipH="1">
            <a:off x="1184183" y="2779637"/>
            <a:ext cx="1023927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nl-NL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Mijlpaal</a:t>
            </a:r>
          </a:p>
        </p:txBody>
      </p:sp>
      <p:sp>
        <p:nvSpPr>
          <p:cNvPr id="16" name="Rectangle 87">
            <a:extLst>
              <a:ext uri="{FF2B5EF4-FFF2-40B4-BE49-F238E27FC236}">
                <a16:creationId xmlns:a16="http://schemas.microsoft.com/office/drawing/2014/main" id="{58E99C55-144E-434A-9BB3-3AAF28CFBEA9}"/>
              </a:ext>
            </a:extLst>
          </p:cNvPr>
          <p:cNvSpPr/>
          <p:nvPr/>
        </p:nvSpPr>
        <p:spPr>
          <a:xfrm flipH="1">
            <a:off x="1029478" y="4698566"/>
            <a:ext cx="1373728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nl-NL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Producten</a:t>
            </a:r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id="{3E6C5A3C-A2D9-46E3-88C0-188E6EFFEF08}"/>
              </a:ext>
            </a:extLst>
          </p:cNvPr>
          <p:cNvSpPr/>
          <p:nvPr/>
        </p:nvSpPr>
        <p:spPr>
          <a:xfrm flipH="1">
            <a:off x="2424879" y="887476"/>
            <a:ext cx="4886909" cy="17235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</a:rPr>
              <a:t>Het overgrote deel van de bewoners / woningeigenaren vindt het maandelijks te betalen bedrag voor warmtelevering acceptabel.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</a:rPr>
              <a:t>Alle woningen die beoogd worden aangesloten zijn geïnventariseerd.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Het op te richten warmtebedrijf heeft een leesbaar bedrijfsplan. Zie RT30.5 Bedrijfsplan Thermo Bello als inspiratie. </a:t>
            </a:r>
            <a:endParaRPr lang="en-IN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18" name="Rectangle 85">
            <a:extLst>
              <a:ext uri="{FF2B5EF4-FFF2-40B4-BE49-F238E27FC236}">
                <a16:creationId xmlns:a16="http://schemas.microsoft.com/office/drawing/2014/main" id="{42F1A6A6-B4C8-4B8A-8951-B85F32BE2EBC}"/>
              </a:ext>
            </a:extLst>
          </p:cNvPr>
          <p:cNvSpPr/>
          <p:nvPr/>
        </p:nvSpPr>
        <p:spPr>
          <a:xfrm flipH="1">
            <a:off x="2400156" y="2839225"/>
            <a:ext cx="4532488" cy="646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Het aanbod (warmtelevering tegenover warmteprijs) is geaccordeerd door de buurt. Bijvoorbeeld door middel van een ALV. </a:t>
            </a:r>
            <a:endParaRPr lang="en-IN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19" name="Rectangle 85">
            <a:extLst>
              <a:ext uri="{FF2B5EF4-FFF2-40B4-BE49-F238E27FC236}">
                <a16:creationId xmlns:a16="http://schemas.microsoft.com/office/drawing/2014/main" id="{4E896EB1-7EBC-4E33-A299-DC79514C807E}"/>
              </a:ext>
            </a:extLst>
          </p:cNvPr>
          <p:cNvSpPr/>
          <p:nvPr/>
        </p:nvSpPr>
        <p:spPr>
          <a:xfrm flipH="1">
            <a:off x="2400156" y="4698566"/>
            <a:ext cx="3124344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Leesbare aanbod warmtelevering potentiële warmteklanten (= buurtbewoners)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Leesbaar Bedrijfsplan warmtebedrijf</a:t>
            </a:r>
            <a:r>
              <a:rPr lang="en-IN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 </a:t>
            </a:r>
            <a:endParaRPr lang="nl-NL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0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38">
            <a:extLst>
              <a:ext uri="{FF2B5EF4-FFF2-40B4-BE49-F238E27FC236}">
                <a16:creationId xmlns:a16="http://schemas.microsoft.com/office/drawing/2014/main" id="{843242FC-6A9C-4CCC-A4B0-BD7B407954FE}"/>
              </a:ext>
            </a:extLst>
          </p:cNvPr>
          <p:cNvGrpSpPr/>
          <p:nvPr/>
        </p:nvGrpSpPr>
        <p:grpSpPr>
          <a:xfrm>
            <a:off x="7621156" y="725256"/>
            <a:ext cx="3735101" cy="3541944"/>
            <a:chOff x="2133600" y="2205038"/>
            <a:chExt cx="1684256" cy="1957052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05E09CCA-7ABE-40D3-AAFC-01C0C9A8C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205038"/>
              <a:ext cx="1684256" cy="969674"/>
            </a:xfrm>
            <a:custGeom>
              <a:avLst/>
              <a:gdLst>
                <a:gd name="T0" fmla="*/ 1046 w 2093"/>
                <a:gd name="T1" fmla="*/ 1205 h 1205"/>
                <a:gd name="T2" fmla="*/ 0 w 2093"/>
                <a:gd name="T3" fmla="*/ 602 h 1205"/>
                <a:gd name="T4" fmla="*/ 1046 w 2093"/>
                <a:gd name="T5" fmla="*/ 0 h 1205"/>
                <a:gd name="T6" fmla="*/ 2093 w 2093"/>
                <a:gd name="T7" fmla="*/ 604 h 1205"/>
                <a:gd name="T8" fmla="*/ 1046 w 2093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1205">
                  <a:moveTo>
                    <a:pt x="1046" y="1205"/>
                  </a:moveTo>
                  <a:lnTo>
                    <a:pt x="0" y="602"/>
                  </a:lnTo>
                  <a:lnTo>
                    <a:pt x="1046" y="0"/>
                  </a:lnTo>
                  <a:lnTo>
                    <a:pt x="2093" y="604"/>
                  </a:lnTo>
                  <a:lnTo>
                    <a:pt x="1046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C394D"/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9C39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D3139CD8-96C7-4E36-AFC9-A18DB0E1C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26" y="2689473"/>
              <a:ext cx="842530" cy="1472617"/>
            </a:xfrm>
            <a:custGeom>
              <a:avLst/>
              <a:gdLst>
                <a:gd name="T0" fmla="*/ 0 w 1047"/>
                <a:gd name="T1" fmla="*/ 1830 h 1830"/>
                <a:gd name="T2" fmla="*/ 0 w 1047"/>
                <a:gd name="T3" fmla="*/ 602 h 1830"/>
                <a:gd name="T4" fmla="*/ 1047 w 1047"/>
                <a:gd name="T5" fmla="*/ 0 h 1830"/>
                <a:gd name="T6" fmla="*/ 1047 w 1047"/>
                <a:gd name="T7" fmla="*/ 1229 h 1830"/>
                <a:gd name="T8" fmla="*/ 0 w 1047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830">
                  <a:moveTo>
                    <a:pt x="0" y="1830"/>
                  </a:moveTo>
                  <a:lnTo>
                    <a:pt x="0" y="602"/>
                  </a:lnTo>
                  <a:lnTo>
                    <a:pt x="1047" y="0"/>
                  </a:lnTo>
                  <a:lnTo>
                    <a:pt x="1047" y="1229"/>
                  </a:lnTo>
                  <a:lnTo>
                    <a:pt x="0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C394D"/>
                </a:gs>
                <a:gs pos="100000">
                  <a:schemeClr val="bg1"/>
                </a:gs>
              </a:gsLst>
              <a:lin ang="2700000" scaled="1"/>
              <a:tileRect/>
            </a:gradFill>
            <a:ln w="6350">
              <a:solidFill>
                <a:srgbClr val="9C39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FF7C0897-3B8B-45DA-BDB6-E02472ACA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689473"/>
              <a:ext cx="841726" cy="1472617"/>
            </a:xfrm>
            <a:custGeom>
              <a:avLst/>
              <a:gdLst>
                <a:gd name="T0" fmla="*/ 1046 w 1046"/>
                <a:gd name="T1" fmla="*/ 1830 h 1830"/>
                <a:gd name="T2" fmla="*/ 1046 w 1046"/>
                <a:gd name="T3" fmla="*/ 603 h 1830"/>
                <a:gd name="T4" fmla="*/ 0 w 1046"/>
                <a:gd name="T5" fmla="*/ 0 h 1830"/>
                <a:gd name="T6" fmla="*/ 0 w 1046"/>
                <a:gd name="T7" fmla="*/ 1229 h 1830"/>
                <a:gd name="T8" fmla="*/ 1046 w 1046"/>
                <a:gd name="T9" fmla="*/ 183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830">
                  <a:moveTo>
                    <a:pt x="1046" y="1830"/>
                  </a:moveTo>
                  <a:lnTo>
                    <a:pt x="1046" y="603"/>
                  </a:lnTo>
                  <a:lnTo>
                    <a:pt x="0" y="0"/>
                  </a:lnTo>
                  <a:lnTo>
                    <a:pt x="0" y="1229"/>
                  </a:lnTo>
                  <a:lnTo>
                    <a:pt x="1046" y="18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C394D"/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rgbClr val="9C39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Proxima Nova Alt Lt" panose="02000506030000020004" pitchFamily="50" charset="0"/>
              </a:endParaRP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9AD7E577-0D45-4E0A-AA28-454AB1C8D4FE}"/>
              </a:ext>
            </a:extLst>
          </p:cNvPr>
          <p:cNvSpPr/>
          <p:nvPr/>
        </p:nvSpPr>
        <p:spPr>
          <a:xfrm rot="839864">
            <a:off x="7483615" y="2519104"/>
            <a:ext cx="2141741" cy="83099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solidFill>
                  <a:srgbClr val="1F79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Alt Lt" panose="02000506030000020004" pitchFamily="50" charset="0"/>
                <a:ea typeface="Microsoft JhengHei" panose="020B0604030504040204" pitchFamily="34" charset="-120"/>
              </a:rPr>
              <a:t>STAP 6</a:t>
            </a:r>
            <a:endParaRPr lang="nl-NL" sz="4800" b="0" cap="none" spc="0" dirty="0">
              <a:ln w="0"/>
              <a:solidFill>
                <a:srgbClr val="1F799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Alt Lt" panose="02000506030000020004" pitchFamily="50" charset="0"/>
              <a:ea typeface="Microsoft JhengHei" panose="020B0604030504040204" pitchFamily="34" charset="-120"/>
            </a:endParaRPr>
          </a:p>
        </p:txBody>
      </p:sp>
      <p:sp>
        <p:nvSpPr>
          <p:cNvPr id="104" name="Rechthoek 103">
            <a:extLst>
              <a:ext uri="{FF2B5EF4-FFF2-40B4-BE49-F238E27FC236}">
                <a16:creationId xmlns:a16="http://schemas.microsoft.com/office/drawing/2014/main" id="{DBA51272-2CE0-4ACE-9C6D-03F2FE50D161}"/>
              </a:ext>
            </a:extLst>
          </p:cNvPr>
          <p:cNvSpPr/>
          <p:nvPr/>
        </p:nvSpPr>
        <p:spPr>
          <a:xfrm rot="20552322">
            <a:off x="9066588" y="2679013"/>
            <a:ext cx="2710894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0" cap="none" spc="0" dirty="0">
                <a:ln w="0"/>
                <a:solidFill>
                  <a:srgbClr val="1F79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Alt Lt" panose="02000506030000020004" pitchFamily="50" charset="0"/>
                <a:ea typeface="Microsoft JhengHei" panose="020B0604030504040204" pitchFamily="34" charset="-120"/>
              </a:rPr>
              <a:t>Aanbesteding</a:t>
            </a:r>
            <a:endParaRPr lang="nl-NL" sz="1600" b="0" cap="none" spc="0" dirty="0">
              <a:ln w="0"/>
              <a:solidFill>
                <a:srgbClr val="1F799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Alt Lt" panose="02000506030000020004" pitchFamily="50" charset="0"/>
              <a:ea typeface="Microsoft JhengHei" panose="020B0604030504040204" pitchFamily="34" charset="-120"/>
            </a:endParaRPr>
          </a:p>
        </p:txBody>
      </p:sp>
      <p:pic>
        <p:nvPicPr>
          <p:cNvPr id="4" name="Graphic 3" descr="Doel silhouet">
            <a:extLst>
              <a:ext uri="{FF2B5EF4-FFF2-40B4-BE49-F238E27FC236}">
                <a16:creationId xmlns:a16="http://schemas.microsoft.com/office/drawing/2014/main" id="{F1583C96-245A-4832-8533-56647EEB2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478" y="1144804"/>
            <a:ext cx="1167486" cy="1167486"/>
          </a:xfrm>
          <a:prstGeom prst="rect">
            <a:avLst/>
          </a:prstGeom>
        </p:spPr>
      </p:pic>
      <p:pic>
        <p:nvPicPr>
          <p:cNvPr id="6" name="Graphic 5" descr="Vlag toevoegen silhouet">
            <a:extLst>
              <a:ext uri="{FF2B5EF4-FFF2-40B4-BE49-F238E27FC236}">
                <a16:creationId xmlns:a16="http://schemas.microsoft.com/office/drawing/2014/main" id="{5B86FD59-550B-4E78-B54B-A9A53645D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478" y="2909844"/>
            <a:ext cx="1167486" cy="1167486"/>
          </a:xfrm>
          <a:prstGeom prst="rect">
            <a:avLst/>
          </a:prstGeom>
        </p:spPr>
      </p:pic>
      <p:pic>
        <p:nvPicPr>
          <p:cNvPr id="8" name="Graphic 7" descr="Zoeken in inventaris silhouet">
            <a:extLst>
              <a:ext uri="{FF2B5EF4-FFF2-40B4-BE49-F238E27FC236}">
                <a16:creationId xmlns:a16="http://schemas.microsoft.com/office/drawing/2014/main" id="{B423805A-1F9E-4FE0-AD9B-638E41EA4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9479" y="4674884"/>
            <a:ext cx="1167485" cy="1167485"/>
          </a:xfrm>
          <a:prstGeom prst="rect">
            <a:avLst/>
          </a:prstGeom>
        </p:spPr>
      </p:pic>
      <p:sp>
        <p:nvSpPr>
          <p:cNvPr id="14" name="Rectangle 87">
            <a:extLst>
              <a:ext uri="{FF2B5EF4-FFF2-40B4-BE49-F238E27FC236}">
                <a16:creationId xmlns:a16="http://schemas.microsoft.com/office/drawing/2014/main" id="{7E9F2A26-EEA5-4DA6-8F98-67D4DC1B8757}"/>
              </a:ext>
            </a:extLst>
          </p:cNvPr>
          <p:cNvSpPr/>
          <p:nvPr/>
        </p:nvSpPr>
        <p:spPr>
          <a:xfrm flipH="1">
            <a:off x="1330195" y="1126804"/>
            <a:ext cx="751078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en-IN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Doel</a:t>
            </a:r>
          </a:p>
        </p:txBody>
      </p:sp>
      <p:sp>
        <p:nvSpPr>
          <p:cNvPr id="15" name="Rectangle 87">
            <a:extLst>
              <a:ext uri="{FF2B5EF4-FFF2-40B4-BE49-F238E27FC236}">
                <a16:creationId xmlns:a16="http://schemas.microsoft.com/office/drawing/2014/main" id="{C84779F3-C081-43D1-BDE8-4531FC71D8C4}"/>
              </a:ext>
            </a:extLst>
          </p:cNvPr>
          <p:cNvSpPr/>
          <p:nvPr/>
        </p:nvSpPr>
        <p:spPr>
          <a:xfrm flipH="1">
            <a:off x="1168335" y="2891844"/>
            <a:ext cx="1023927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nl-NL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Mijlpaal</a:t>
            </a:r>
          </a:p>
        </p:txBody>
      </p:sp>
      <p:sp>
        <p:nvSpPr>
          <p:cNvPr id="16" name="Rectangle 87">
            <a:extLst>
              <a:ext uri="{FF2B5EF4-FFF2-40B4-BE49-F238E27FC236}">
                <a16:creationId xmlns:a16="http://schemas.microsoft.com/office/drawing/2014/main" id="{58E99C55-144E-434A-9BB3-3AAF28CFBEA9}"/>
              </a:ext>
            </a:extLst>
          </p:cNvPr>
          <p:cNvSpPr/>
          <p:nvPr/>
        </p:nvSpPr>
        <p:spPr>
          <a:xfrm flipH="1">
            <a:off x="1024779" y="4674884"/>
            <a:ext cx="1373728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nl-NL" sz="2000" b="1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Producten</a:t>
            </a:r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id="{3E6C5A3C-A2D9-46E3-88C0-188E6EFFEF08}"/>
              </a:ext>
            </a:extLst>
          </p:cNvPr>
          <p:cNvSpPr/>
          <p:nvPr/>
        </p:nvSpPr>
        <p:spPr>
          <a:xfrm flipH="1">
            <a:off x="2400156" y="1048764"/>
            <a:ext cx="4532488" cy="15081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</a:rPr>
              <a:t>Voldoende afnemers/bewoners zijn lid van de coöperatie, en vertrouwen en accepteren het bestuur van de coöperatie en de directie van het warmtebedrijf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</a:rPr>
              <a:t>Woningeigenaren hebben of aangegeven de BAK zelf te financieren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</a:rPr>
              <a:t>OF hebben contract getekend met financier. </a:t>
            </a:r>
            <a:endParaRPr lang="en-IN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18" name="Rectangle 85">
            <a:extLst>
              <a:ext uri="{FF2B5EF4-FFF2-40B4-BE49-F238E27FC236}">
                <a16:creationId xmlns:a16="http://schemas.microsoft.com/office/drawing/2014/main" id="{42F1A6A6-B4C8-4B8A-8951-B85F32BE2EBC}"/>
              </a:ext>
            </a:extLst>
          </p:cNvPr>
          <p:cNvSpPr/>
          <p:nvPr/>
        </p:nvSpPr>
        <p:spPr>
          <a:xfrm flipH="1">
            <a:off x="2400156" y="2864646"/>
            <a:ext cx="4532488" cy="646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Coöperatie opgericht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Eerste ALV in de buurt is gehouden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Warmtebedrijf is in opdracht van coöperatie opgericht. </a:t>
            </a:r>
            <a:endParaRPr lang="en-IN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19" name="Rectangle 85">
            <a:extLst>
              <a:ext uri="{FF2B5EF4-FFF2-40B4-BE49-F238E27FC236}">
                <a16:creationId xmlns:a16="http://schemas.microsoft.com/office/drawing/2014/main" id="{4E896EB1-7EBC-4E33-A299-DC79514C807E}"/>
              </a:ext>
            </a:extLst>
          </p:cNvPr>
          <p:cNvSpPr/>
          <p:nvPr/>
        </p:nvSpPr>
        <p:spPr>
          <a:xfrm flipH="1">
            <a:off x="2400155" y="4698566"/>
            <a:ext cx="4600719" cy="1292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Warmteleveringsovereenkomst voor warmteklanten. Zie B20.6 ter inspiratie.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Technische aansluitvoorwaarden voor warmteklanten. Zie B30.6 ter inspiratie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F7990"/>
                </a:solidFill>
                <a:latin typeface="Proxima Nova Alt Lt" panose="02000506030000020004" pitchFamily="50" charset="0"/>
                <a:ea typeface="Microsoft JhengHei UI Light" panose="020B0304030504040204" pitchFamily="34" charset="-120"/>
                <a:cs typeface="Segoe UI Light" panose="020B0502040204020203" pitchFamily="34" charset="0"/>
              </a:rPr>
              <a:t>Offerte aansluiting nieuwe warmteklanten. Zie B50.6 ter inspiratie. </a:t>
            </a:r>
            <a:endParaRPr lang="en-IN" sz="1400" dirty="0">
              <a:solidFill>
                <a:srgbClr val="1F7990"/>
              </a:solidFill>
              <a:latin typeface="Proxima Nova Alt Lt" panose="02000506030000020004" pitchFamily="50" charset="0"/>
              <a:ea typeface="Microsoft JhengHei UI Light" panose="020B0304030504040204" pitchFamily="34" charset="-12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9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point" id="{16CEC3AD-80AD-41DC-9281-E5DE2B0FE943}" vid="{380DF7CA-C99E-4792-9699-F647AA3CAF5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CD9311D1FF743974EA9F992C4E8F7" ma:contentTypeVersion="11" ma:contentTypeDescription="Create a new document." ma:contentTypeScope="" ma:versionID="99cdd8f24e04356504d7fffda1b6f8d3">
  <xsd:schema xmlns:xsd="http://www.w3.org/2001/XMLSchema" xmlns:xs="http://www.w3.org/2001/XMLSchema" xmlns:p="http://schemas.microsoft.com/office/2006/metadata/properties" xmlns:ns2="24f7fcfb-a8eb-41b9-bc99-065a59729e59" xmlns:ns3="295d7ba0-4f4c-4e21-b0c1-99a66545e09a" targetNamespace="http://schemas.microsoft.com/office/2006/metadata/properties" ma:root="true" ma:fieldsID="e8a32410192e6133d3cdf401ee65d6ad" ns2:_="" ns3:_="">
    <xsd:import namespace="24f7fcfb-a8eb-41b9-bc99-065a59729e59"/>
    <xsd:import namespace="295d7ba0-4f4c-4e21-b0c1-99a66545e0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7fcfb-a8eb-41b9-bc99-065a59729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d7ba0-4f4c-4e21-b0c1-99a66545e09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BBCD47-D20B-493B-A4B9-AAC13E296365}"/>
</file>

<file path=customXml/itemProps2.xml><?xml version="1.0" encoding="utf-8"?>
<ds:datastoreItem xmlns:ds="http://schemas.openxmlformats.org/officeDocument/2006/customXml" ds:itemID="{C03B34BD-A593-44A0-85C2-C61BA2D73E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958838-B023-47DC-8EA9-DCACCAD05729}">
  <ds:schemaRefs>
    <ds:schemaRef ds:uri="http://schemas.microsoft.com/office/2006/documentManagement/types"/>
    <ds:schemaRef ds:uri="http://www.w3.org/XML/1998/namespace"/>
    <ds:schemaRef ds:uri="24f7fcfb-a8eb-41b9-bc99-065a59729e59"/>
    <ds:schemaRef ds:uri="295d7ba0-4f4c-4e21-b0c1-99a66545e09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725</Words>
  <Application>Microsoft Office PowerPoint</Application>
  <PresentationFormat>Widescreen</PresentationFormat>
  <Paragraphs>113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Acumin Pro Thin</vt:lpstr>
      <vt:lpstr>Arial</vt:lpstr>
      <vt:lpstr>Calibri</vt:lpstr>
      <vt:lpstr>Calibri Light</vt:lpstr>
      <vt:lpstr>Proxima Nova Alt Lt</vt:lpstr>
      <vt:lpstr>Proxima Nova Light</vt:lpstr>
      <vt:lpstr>Wingdings</vt:lpstr>
      <vt:lpstr>Office Theme</vt:lpstr>
      <vt:lpstr>1_Office Theme</vt:lpstr>
      <vt:lpstr>Eerste 6 stappen participatie in de wijk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ten Kate</dc:creator>
  <cp:lastModifiedBy>Ester Veldhuis</cp:lastModifiedBy>
  <cp:revision>13</cp:revision>
  <dcterms:created xsi:type="dcterms:W3CDTF">2022-01-11T14:38:18Z</dcterms:created>
  <dcterms:modified xsi:type="dcterms:W3CDTF">2022-01-26T14:07:42Z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0x01010090ACD9311D1FF743974EA9F992C4E8F7</vt:lpwstr>
  </property>
</Properties>
</file>